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2"/>
    <p:sldId id="361" r:id="rId3"/>
    <p:sldId id="359" r:id="rId4"/>
    <p:sldId id="258" r:id="rId5"/>
    <p:sldId id="259" r:id="rId6"/>
    <p:sldId id="358" r:id="rId7"/>
    <p:sldId id="261" r:id="rId8"/>
    <p:sldId id="494" r:id="rId9"/>
    <p:sldId id="501" r:id="rId10"/>
    <p:sldId id="503" r:id="rId11"/>
    <p:sldId id="344" r:id="rId12"/>
    <p:sldId id="495" r:id="rId13"/>
    <p:sldId id="266" r:id="rId14"/>
    <p:sldId id="493" r:id="rId15"/>
    <p:sldId id="492" r:id="rId16"/>
    <p:sldId id="271" r:id="rId17"/>
    <p:sldId id="504" r:id="rId18"/>
    <p:sldId id="505" r:id="rId19"/>
    <p:sldId id="269" r:id="rId20"/>
    <p:sldId id="491" r:id="rId21"/>
    <p:sldId id="496" r:id="rId22"/>
    <p:sldId id="502" r:id="rId23"/>
    <p:sldId id="497" r:id="rId24"/>
    <p:sldId id="273" r:id="rId25"/>
    <p:sldId id="498" r:id="rId26"/>
    <p:sldId id="499" r:id="rId27"/>
    <p:sldId id="500" r:id="rId28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Cambria Math" panose="02040503050406030204" pitchFamily="18" charset="0"/>
      <p:regular r:id="rId36"/>
    </p:embeddedFont>
    <p:embeddedFont>
      <p:font typeface="나눔스퀘어 Bold" panose="020B0600000101010101" pitchFamily="50" charset="-127"/>
      <p:regular r:id="rId37"/>
      <p:bold r:id="rId38"/>
      <p:italic r:id="rId39"/>
      <p:boldItalic r:id="rId40"/>
    </p:embeddedFont>
    <p:embeddedFont>
      <p:font typeface="맑은 고딕" panose="020B0503020000020004" pitchFamily="50" charset="-127"/>
      <p:regular r:id="rId41"/>
      <p:bold r:id="rId42"/>
    </p:embeddedFont>
    <p:embeddedFont>
      <p:font typeface="이롭게 바탕체 OTF Medium" panose="020B0600000101010101" pitchFamily="34" charset="-127"/>
      <p:regular r:id="rId4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B4B"/>
    <a:srgbClr val="B9927C"/>
    <a:srgbClr val="90CAEE"/>
    <a:srgbClr val="BBABFF"/>
    <a:srgbClr val="B18EFC"/>
    <a:srgbClr val="9C7062"/>
    <a:srgbClr val="50BC62"/>
    <a:srgbClr val="BDD7FC"/>
    <a:srgbClr val="0153D9"/>
    <a:srgbClr val="0069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5214" autoAdjust="0"/>
  </p:normalViewPr>
  <p:slideViewPr>
    <p:cSldViewPr snapToGrid="0">
      <p:cViewPr>
        <p:scale>
          <a:sx n="66" d="100"/>
          <a:sy n="66" d="100"/>
        </p:scale>
        <p:origin x="67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move the slide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58BA0DF-88BB-4E1F-B424-CEBE37743D07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008f8f13e_2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3" name="Google Shape;243;g8008f8f13e_2_7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endParaRPr dirty="0"/>
          </a:p>
        </p:txBody>
      </p:sp>
      <p:sp>
        <p:nvSpPr>
          <p:cNvPr id="244" name="Google Shape;244;g8008f8f13e_2_70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024223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8008f8f13e_2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3" name="Google Shape;483;g8008f8f13e_2_20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highlight>
                  <a:srgbClr val="FFFF00"/>
                </a:highlight>
              </a:rPr>
              <a:t>논문 실험 </a:t>
            </a:r>
            <a:r>
              <a:rPr lang="en-US" altLang="ko-KR">
                <a:highlight>
                  <a:srgbClr val="FFFF00"/>
                </a:highlight>
              </a:rPr>
              <a:t>: 11</a:t>
            </a:r>
            <a:r>
              <a:rPr lang="ko-KR" altLang="en-US">
                <a:highlight>
                  <a:srgbClr val="FFFF00"/>
                </a:highlight>
              </a:rPr>
              <a:t>번가 주문 데이터 </a:t>
            </a:r>
            <a:r>
              <a:rPr lang="en-US" altLang="ko-KR">
                <a:highlight>
                  <a:srgbClr val="FFFF00"/>
                </a:highlight>
              </a:rPr>
              <a:t>-&gt; </a:t>
            </a:r>
            <a:r>
              <a:rPr lang="ko-KR" altLang="en-US">
                <a:highlight>
                  <a:srgbClr val="FFFF00"/>
                </a:highlight>
              </a:rPr>
              <a:t>누적 적중률 </a:t>
            </a:r>
            <a:r>
              <a:rPr lang="en-US" altLang="ko-KR">
                <a:highlight>
                  <a:srgbClr val="FFFF00"/>
                </a:highlight>
              </a:rPr>
              <a:t>6% </a:t>
            </a:r>
            <a:r>
              <a:rPr lang="ko-KR" altLang="en-US">
                <a:highlight>
                  <a:srgbClr val="FFFF00"/>
                </a:highlight>
              </a:rPr>
              <a:t>대 </a:t>
            </a:r>
            <a:endParaRPr lang="en-US" altLang="ko-KR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highlight>
                  <a:srgbClr val="FFFF00"/>
                </a:highlight>
              </a:rPr>
              <a:t>지지도</a:t>
            </a:r>
            <a:r>
              <a:rPr lang="en-US" altLang="ko-KR">
                <a:highlight>
                  <a:srgbClr val="FFFF00"/>
                </a:highlight>
              </a:rPr>
              <a:t>(supB), </a:t>
            </a:r>
            <a:r>
              <a:rPr lang="ko-KR" altLang="en-US">
                <a:highlight>
                  <a:srgbClr val="FFFF00"/>
                </a:highlight>
              </a:rPr>
              <a:t>신뢰도</a:t>
            </a:r>
            <a:r>
              <a:rPr lang="en-US" altLang="ko-KR">
                <a:highlight>
                  <a:srgbClr val="FFFF00"/>
                </a:highlight>
              </a:rPr>
              <a:t>(confidence), </a:t>
            </a:r>
            <a:r>
              <a:rPr lang="ko-KR" altLang="en-US">
                <a:highlight>
                  <a:srgbClr val="FFFF00"/>
                </a:highlight>
              </a:rPr>
              <a:t>향상도</a:t>
            </a:r>
            <a:r>
              <a:rPr lang="en-US" altLang="ko-KR">
                <a:highlight>
                  <a:srgbClr val="FFFF00"/>
                </a:highlight>
              </a:rPr>
              <a:t>(lift)</a:t>
            </a:r>
            <a:r>
              <a:rPr lang="ko-KR" altLang="en-US">
                <a:highlight>
                  <a:srgbClr val="FFFF00"/>
                </a:highlight>
              </a:rPr>
              <a:t> 로 회귀모형 구축</a:t>
            </a:r>
            <a:r>
              <a:rPr lang="en-US" altLang="ko-KR">
                <a:highlight>
                  <a:srgbClr val="FFFF00"/>
                </a:highlight>
              </a:rPr>
              <a:t>. =&gt; </a:t>
            </a:r>
            <a:r>
              <a:rPr lang="ko-KR" altLang="en-US">
                <a:highlight>
                  <a:srgbClr val="FFFF00"/>
                </a:highlight>
              </a:rPr>
              <a:t>회귀모형의 계수를 이용</a:t>
            </a:r>
            <a:r>
              <a:rPr lang="en-US" altLang="ko-KR">
                <a:highlight>
                  <a:srgbClr val="FFFF00"/>
                </a:highlight>
              </a:rPr>
              <a:t>, </a:t>
            </a:r>
            <a:r>
              <a:rPr lang="ko-KR" altLang="en-US">
                <a:highlight>
                  <a:srgbClr val="FFFF00"/>
                </a:highlight>
              </a:rPr>
              <a:t>연관규칙의 추천점수 계산</a:t>
            </a:r>
            <a:r>
              <a:rPr lang="en-US" altLang="ko-KR">
                <a:highlight>
                  <a:srgbClr val="FFFF00"/>
                </a:highlight>
              </a:rPr>
              <a:t>.  </a:t>
            </a:r>
            <a:r>
              <a:rPr lang="ko-KR" altLang="en-US">
                <a:highlight>
                  <a:srgbClr val="FFFF00"/>
                </a:highlight>
              </a:rPr>
              <a:t> </a:t>
            </a:r>
            <a:endParaRPr lang="en-US" altLang="ko-KR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/>
              <a:t>연관 규칙 마이닝에서 보편적으로 사용되고 있는 지지도</a:t>
            </a:r>
            <a:r>
              <a:rPr lang="en-US" altLang="ko-KR"/>
              <a:t>, </a:t>
            </a:r>
            <a:r>
              <a:rPr lang="ko-KR" altLang="en-US"/>
              <a:t>신뢰도</a:t>
            </a:r>
            <a:r>
              <a:rPr lang="en-US" altLang="ko-KR"/>
              <a:t>, </a:t>
            </a:r>
            <a:r>
              <a:rPr lang="ko-KR" altLang="en-US"/>
              <a:t>향상도를 활용하여 모형을 구현</a:t>
            </a:r>
            <a:endParaRPr dirty="0">
              <a:highlight>
                <a:srgbClr val="FFFF00"/>
              </a:highlight>
            </a:endParaRPr>
          </a:p>
        </p:txBody>
      </p:sp>
      <p:sp>
        <p:nvSpPr>
          <p:cNvPr id="484" name="Google Shape;484;g8008f8f13e_2_208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8615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8008f8f13e_2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5" name="Google Shape;505;g8008f8f13e_2_18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506" name="Google Shape;506;g8008f8f13e_2_189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84c5bdfd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5" name="Google Shape;545;g84c5bdfddb_1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g84c5bdfddb_1_0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80449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84c5bdfd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5" name="Google Shape;545;g84c5bdfddb_1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g84c5bdfddb_1_0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134994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8008f8f13e_2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3" name="Google Shape;733;g8008f8f13e_2_26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8008f8f13e_2_265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55723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8008f8f13e_2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3" name="Google Shape;733;g8008f8f13e_2_26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8008f8f13e_2_265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222116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8008f8f13e_2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3" name="Google Shape;733;g8008f8f13e_2_26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8008f8f13e_2_265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926339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8008f8f13e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4" name="Google Shape;574;g8008f8f13e_2_24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0" strike="noStrike">
                <a:latin typeface="Arial"/>
                <a:ea typeface="Arial"/>
                <a:cs typeface="Arial"/>
                <a:sym typeface="Arial"/>
              </a:rPr>
              <a:t>제품별 고객별 군집분석을 통해서 상관관계를 파악하여 효율적인 구획 제품 배치에 활용하고자 합니다. 이를 통해 상품배치 효율을 높이겠습니다.</a:t>
            </a:r>
            <a:endParaRPr/>
          </a:p>
        </p:txBody>
      </p:sp>
      <p:sp>
        <p:nvSpPr>
          <p:cNvPr id="575" name="Google Shape;575;g8008f8f13e_2_246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8008f8f13e_2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3" name="Google Shape;643;g8008f8f13e_2_284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&lt;IDEA&gt;</a:t>
            </a:r>
            <a:endParaRPr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ko"/>
              <a:t>골든존 시각화 : 마켓 게이트쪽 가시성 좋은 행사장 주변</a:t>
            </a:r>
            <a:endParaRPr/>
          </a:p>
        </p:txBody>
      </p:sp>
      <p:sp>
        <p:nvSpPr>
          <p:cNvPr id="644" name="Google Shape;644;g8008f8f13e_2_284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726445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84c5bdfd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5" name="Google Shape;545;g84c5bdfddb_1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g84c5bdfddb_1_0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69229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737cb79cb_1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9" name="Google Shape;269;g7737cb79cb_1_14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g7737cb79cb_1_148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84c5bdfd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5" name="Google Shape;545;g84c5bdfddb_1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g84c5bdfddb_1_0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656851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84c5bdfd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5" name="Google Shape;545;g84c5bdfddb_1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16000" lvl="0" indent="-216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g84c5bdfddb_1_0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985477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EB037-8F06-4D19-8AB6-D744C9FFB434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1978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8008f8f13e_2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6" name="Google Shape;296;g8008f8f13e_2_13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/>
              <a:t>전체 데이터 </a:t>
            </a:r>
            <a:r>
              <a:rPr lang="en-US" altLang="ko-KR" sz="2000"/>
              <a:t>= </a:t>
            </a:r>
            <a:r>
              <a:rPr lang="ko-KR" altLang="en-US" sz="2000"/>
              <a:t>고객데이터 </a:t>
            </a:r>
            <a:r>
              <a:rPr lang="en-US" altLang="ko-KR" sz="2000"/>
              <a:t>+ </a:t>
            </a:r>
            <a:r>
              <a:rPr lang="ko-KR" altLang="en-US" sz="2000"/>
              <a:t>판매데이터 </a:t>
            </a:r>
            <a:r>
              <a:rPr lang="en-US" altLang="ko-KR" sz="2000"/>
              <a:t>(</a:t>
            </a:r>
            <a:r>
              <a:rPr lang="ko-KR" altLang="en-US" sz="2000"/>
              <a:t>수치</a:t>
            </a:r>
            <a:r>
              <a:rPr lang="en-US" altLang="ko-KR" sz="2000"/>
              <a:t>)</a:t>
            </a:r>
            <a:endParaRPr sz="2000"/>
          </a:p>
        </p:txBody>
      </p:sp>
      <p:sp>
        <p:nvSpPr>
          <p:cNvPr id="297" name="Google Shape;297;g8008f8f13e_2_138:notes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 b="0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77667791d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2" name="Google Shape;402;g77667791d5_0_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1"/>
              </a:solidFill>
              <a:highlight>
                <a:srgbClr val="4A86E8"/>
              </a:highlight>
            </a:endParaRPr>
          </a:p>
        </p:txBody>
      </p:sp>
      <p:sp>
        <p:nvSpPr>
          <p:cNvPr id="403" name="Google Shape;403;g77667791d5_0_3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6</a:t>
            </a:fld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8008f8f13e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8008f8f13e_0_11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400" cy="48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900" b="1">
                <a:solidFill>
                  <a:schemeClr val="dk1"/>
                </a:solidFill>
                <a:highlight>
                  <a:srgbClr val="4A86E8"/>
                </a:highlight>
              </a:rPr>
              <a:t>군집 분석 결과 </a:t>
            </a:r>
            <a:r>
              <a:rPr lang="en-US" altLang="ko-KR" sz="900" b="1">
                <a:solidFill>
                  <a:schemeClr val="dk1"/>
                </a:solidFill>
                <a:highlight>
                  <a:srgbClr val="4A86E8"/>
                </a:highlight>
              </a:rPr>
              <a:t>-&gt; Gold_member</a:t>
            </a:r>
            <a:r>
              <a:rPr lang="ko-KR" altLang="en-US" sz="900" b="1">
                <a:solidFill>
                  <a:schemeClr val="dk1"/>
                </a:solidFill>
                <a:highlight>
                  <a:srgbClr val="4A86E8"/>
                </a:highlight>
              </a:rPr>
              <a:t>에 영향을 끼치는 변수들을 특정할 수 있었다</a:t>
            </a:r>
            <a:r>
              <a:rPr lang="en-US" altLang="ko-KR" sz="900" b="1">
                <a:solidFill>
                  <a:schemeClr val="dk1"/>
                </a:solidFill>
                <a:highlight>
                  <a:srgbClr val="4A86E8"/>
                </a:highlight>
              </a:rPr>
              <a:t>.  (</a:t>
            </a:r>
            <a:r>
              <a:rPr lang="ko-KR" altLang="en-US" sz="900" b="1">
                <a:solidFill>
                  <a:schemeClr val="dk1"/>
                </a:solidFill>
                <a:highlight>
                  <a:srgbClr val="4A86E8"/>
                </a:highlight>
              </a:rPr>
              <a:t>매장까지의 평균 거리</a:t>
            </a:r>
            <a:r>
              <a:rPr lang="en-US" altLang="ko-KR" sz="900" b="1">
                <a:solidFill>
                  <a:schemeClr val="dk1"/>
                </a:solidFill>
                <a:highlight>
                  <a:srgbClr val="4A86E8"/>
                </a:highlight>
              </a:rPr>
              <a:t>, </a:t>
            </a:r>
            <a:r>
              <a:rPr lang="ko-KR" altLang="en-US" sz="900" b="1">
                <a:solidFill>
                  <a:schemeClr val="dk1"/>
                </a:solidFill>
                <a:highlight>
                  <a:srgbClr val="4A86E8"/>
                </a:highlight>
              </a:rPr>
              <a:t>방문횟수</a:t>
            </a:r>
            <a:r>
              <a:rPr lang="en-US" altLang="ko-KR" sz="900" b="1">
                <a:solidFill>
                  <a:schemeClr val="dk1"/>
                </a:solidFill>
                <a:highlight>
                  <a:srgbClr val="4A86E8"/>
                </a:highlight>
              </a:rPr>
              <a:t>, </a:t>
            </a:r>
            <a:r>
              <a:rPr lang="ko-KR" altLang="en-US" sz="900" b="1">
                <a:solidFill>
                  <a:schemeClr val="dk1"/>
                </a:solidFill>
                <a:highlight>
                  <a:srgbClr val="4A86E8"/>
                </a:highlight>
              </a:rPr>
              <a:t>모바일알람여부</a:t>
            </a:r>
            <a:r>
              <a:rPr lang="en-US" altLang="ko-KR" sz="900" b="1">
                <a:solidFill>
                  <a:schemeClr val="dk1"/>
                </a:solidFill>
                <a:highlight>
                  <a:srgbClr val="4A86E8"/>
                </a:highlight>
              </a:rPr>
              <a:t>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r>
              <a:rPr lang="ko-KR" altLang="en-US" sz="900" b="1">
                <a:solidFill>
                  <a:schemeClr val="dk1"/>
                </a:solidFill>
                <a:highlight>
                  <a:srgbClr val="4A86E8"/>
                </a:highlight>
              </a:rPr>
              <a:t>이를 이용 새로운 </a:t>
            </a:r>
            <a:r>
              <a:rPr lang="en-US" altLang="ko-KR" sz="900" b="1">
                <a:solidFill>
                  <a:schemeClr val="dk1"/>
                </a:solidFill>
                <a:highlight>
                  <a:srgbClr val="4A86E8"/>
                </a:highlight>
              </a:rPr>
              <a:t>VIP </a:t>
            </a:r>
            <a:r>
              <a:rPr lang="ko-KR" altLang="en-US" sz="900" b="1">
                <a:solidFill>
                  <a:schemeClr val="dk1"/>
                </a:solidFill>
                <a:highlight>
                  <a:srgbClr val="4A86E8"/>
                </a:highlight>
              </a:rPr>
              <a:t>기준을 찾으면 되지 않을까</a:t>
            </a:r>
            <a:r>
              <a:rPr lang="en-US" altLang="ko-KR" sz="900" b="1">
                <a:solidFill>
                  <a:schemeClr val="dk1"/>
                </a:solidFill>
                <a:highlight>
                  <a:srgbClr val="4A86E8"/>
                </a:highlight>
              </a:rPr>
              <a:t>! =&gt; </a:t>
            </a:r>
            <a:r>
              <a:rPr lang="ko-KR" altLang="en-US" sz="900" b="1">
                <a:solidFill>
                  <a:schemeClr val="dk1"/>
                </a:solidFill>
                <a:highlight>
                  <a:srgbClr val="4A86E8"/>
                </a:highlight>
              </a:rPr>
              <a:t>추가로 신규고객의 매출액을 예측할 수 있다면</a:t>
            </a:r>
            <a:r>
              <a:rPr lang="en-US" altLang="ko-KR" sz="900" b="1">
                <a:solidFill>
                  <a:schemeClr val="dk1"/>
                </a:solidFill>
                <a:highlight>
                  <a:srgbClr val="4A86E8"/>
                </a:highlight>
              </a:rPr>
              <a:t>????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Þ"/>
            </a:pPr>
            <a:endParaRPr sz="900" b="1" dirty="0">
              <a:solidFill>
                <a:schemeClr val="dk1"/>
              </a:solidFill>
              <a:highlight>
                <a:srgbClr val="4A86E8"/>
              </a:highlight>
            </a:endParaRPr>
          </a:p>
        </p:txBody>
      </p:sp>
      <p:sp>
        <p:nvSpPr>
          <p:cNvPr id="363" name="Google Shape;363;g8008f8f13e_0_110:notes"/>
          <p:cNvSpPr txBox="1"/>
          <p:nvPr/>
        </p:nvSpPr>
        <p:spPr>
          <a:xfrm>
            <a:off x="4278960" y="10157400"/>
            <a:ext cx="3280200" cy="5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7</a:t>
            </a:fld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58BA0DF-88BB-4E1F-B424-CEBE37743D07}" type="slidenum">
              <a:rPr lang="en-US" sz="1400" b="0" strike="noStrike" spc="-1" smtClean="0">
                <a:latin typeface="Times New Roman"/>
              </a:rPr>
              <a:t>8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32230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58BA0DF-88BB-4E1F-B424-CEBE37743D07}" type="slidenum">
              <a:rPr lang="en-US" sz="1400" b="0" strike="noStrike" spc="-1" smtClean="0">
                <a:latin typeface="Times New Roman"/>
              </a:rPr>
              <a:t>9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83049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658BA0DF-88BB-4E1F-B424-CEBE37743D07}" type="slidenum">
              <a:rPr lang="en-US" sz="1400" b="0" strike="noStrike" spc="-1" smtClean="0">
                <a:latin typeface="Times New Roman"/>
              </a:rPr>
              <a:t>10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56313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prstGeom prst="rect">
            <a:avLst/>
          </a:prstGeom>
        </p:spPr>
      </p:sp>
      <p:sp>
        <p:nvSpPr>
          <p:cNvPr id="3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pPr marL="216000" indent="-216000"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35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8872B954-E650-422C-B0CA-D8F894D57A85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en-US" sz="18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90458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520" y="160452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440" y="160452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600" y="368208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520" y="368208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440" y="3682080"/>
            <a:ext cx="3532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753514-E094-40F8-9DB4-103CC5E5E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94BB93-5BDA-426B-B3AF-26CEDECAC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0C67B9-7C6F-4572-A36B-F3C2F9AA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1E1AD-FD03-4BE7-9B7F-F09581AA70BD}" type="datetimeFigureOut">
              <a:rPr lang="ko-KR" altLang="en-US" smtClean="0"/>
              <a:t>2020-05-12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EF856D-BE29-4A10-BAC6-589DA1171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D3DE35-09A4-4A3E-A335-C203975A3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901AC-CD63-4A03-8346-4FBC939951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444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600" y="273600"/>
            <a:ext cx="1097232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600" y="368208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2320" y="368208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600" y="273600"/>
            <a:ext cx="1097232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60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2320" y="1604520"/>
            <a:ext cx="53544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600" y="3682080"/>
            <a:ext cx="1097232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1122480"/>
            <a:ext cx="1036272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마스터 제목 스타일 편집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72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9A856107-360E-4C63-9662-99C4A0F72F77}" type="datetime">
              <a:rPr lang="en-US" sz="1200" b="0" strike="noStrike" spc="-1">
                <a:solidFill>
                  <a:srgbClr val="8B8B8B"/>
                </a:solidFill>
                <a:latin typeface="Calibri"/>
              </a:rPr>
              <a:t>5/12/2020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720" y="6356520"/>
            <a:ext cx="411456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720" y="6356520"/>
            <a:ext cx="274272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8805DF92-BFE0-4724-AA8C-C79C3217EDB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600" y="1604520"/>
            <a:ext cx="109723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3978" lvl="1" indent="-323992">
              <a:spcBef>
                <a:spcPts val="113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5968" lvl="2" indent="-287993">
              <a:spcBef>
                <a:spcPts val="85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7957" lvl="3" indent="-215995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59946" lvl="4" indent="-215995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1935" lvl="5" indent="-215995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3924" lvl="6" indent="-215995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2000" indent="-324000" algn="l" defTabSz="914377" rtl="0" eaLnBrk="1" latinLnBrk="1" hangingPunct="1">
        <a:lnSpc>
          <a:spcPct val="90000"/>
        </a:lnSpc>
        <a:spcBef>
          <a:spcPts val="1417"/>
        </a:spcBef>
        <a:buClr>
          <a:srgbClr val="000000"/>
        </a:buClr>
        <a:buSzPct val="45000"/>
        <a:buFont typeface="Wingdings" charset="2"/>
        <a:buChar char="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jpg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image" Target="../media/image43.pn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12" Type="http://schemas.openxmlformats.org/officeDocument/2006/relationships/image" Target="../media/image4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5" Type="http://schemas.openxmlformats.org/officeDocument/2006/relationships/image" Target="../media/image2.png"/><Relationship Id="rId10" Type="http://schemas.openxmlformats.org/officeDocument/2006/relationships/image" Target="../media/image40.png"/><Relationship Id="rId4" Type="http://schemas.openxmlformats.org/officeDocument/2006/relationships/image" Target="../media/image34.png"/><Relationship Id="rId9" Type="http://schemas.openxmlformats.org/officeDocument/2006/relationships/image" Target="../media/image39.png"/><Relationship Id="rId14" Type="http://schemas.openxmlformats.org/officeDocument/2006/relationships/image" Target="../media/image4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0.png"/><Relationship Id="rId3" Type="http://schemas.openxmlformats.org/officeDocument/2006/relationships/image" Target="../media/image10.png"/><Relationship Id="rId7" Type="http://schemas.openxmlformats.org/officeDocument/2006/relationships/image" Target="../media/image1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2"/>
          <p:cNvPicPr/>
          <p:nvPr/>
        </p:nvPicPr>
        <p:blipFill>
          <a:blip r:embed="rId2"/>
          <a:stretch/>
        </p:blipFill>
        <p:spPr>
          <a:xfrm>
            <a:off x="0" y="0"/>
            <a:ext cx="12192000" cy="6857640"/>
          </a:xfrm>
          <a:prstGeom prst="rect">
            <a:avLst/>
          </a:prstGeom>
          <a:ln>
            <a:noFill/>
          </a:ln>
        </p:spPr>
      </p:pic>
      <p:sp>
        <p:nvSpPr>
          <p:cNvPr id="6" name="CustomShape 1">
            <a:extLst>
              <a:ext uri="{FF2B5EF4-FFF2-40B4-BE49-F238E27FC236}">
                <a16:creationId xmlns:a16="http://schemas.microsoft.com/office/drawing/2014/main" id="{39D7FA10-D21A-4146-B526-714FF14C8A58}"/>
              </a:ext>
            </a:extLst>
          </p:cNvPr>
          <p:cNvSpPr/>
          <p:nvPr/>
        </p:nvSpPr>
        <p:spPr>
          <a:xfrm>
            <a:off x="0" y="8378"/>
            <a:ext cx="12192000" cy="6849262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89" name="CustomShape 1"/>
          <p:cNvSpPr/>
          <p:nvPr/>
        </p:nvSpPr>
        <p:spPr>
          <a:xfrm>
            <a:off x="0" y="1365308"/>
            <a:ext cx="12192000" cy="4127024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90" name="CustomShape 2"/>
          <p:cNvSpPr/>
          <p:nvPr/>
        </p:nvSpPr>
        <p:spPr>
          <a:xfrm>
            <a:off x="696900" y="1906144"/>
            <a:ext cx="10798200" cy="36340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</a:pP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 잠재 </a:t>
            </a:r>
            <a: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 모델링과</a:t>
            </a:r>
            <a:b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온〮오프라인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판매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전략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수립을 통한</a:t>
            </a:r>
            <a:br>
              <a:rPr lang="en-US" altLang="ko-KR" sz="3000" b="1" spc="-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동천마켓의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증대</a:t>
            </a:r>
            <a:endParaRPr lang="en-US" sz="44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10151775" y="4449978"/>
            <a:ext cx="2902320" cy="10902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B반 1조</a:t>
            </a:r>
            <a:br>
              <a:rPr lang="en-US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김준엽   김윤아</a:t>
            </a:r>
            <a:endParaRPr lang="en-US" altLang="ko-KR" spc="-1">
              <a:solidFill>
                <a:srgbClr val="000000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정종우   황소희</a:t>
            </a:r>
            <a:endParaRPr lang="en-US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C6CD1563-1B2F-4B66-8D22-FC63A524686C}"/>
              </a:ext>
            </a:extLst>
          </p:cNvPr>
          <p:cNvSpPr txBox="1"/>
          <p:nvPr/>
        </p:nvSpPr>
        <p:spPr>
          <a:xfrm>
            <a:off x="722700" y="4291890"/>
            <a:ext cx="5585732" cy="343495"/>
          </a:xfrm>
          <a:prstGeom prst="roundRect">
            <a:avLst>
              <a:gd name="adj" fmla="val 18159"/>
            </a:avLst>
          </a:prstGeom>
          <a:solidFill>
            <a:srgbClr val="BDD7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그레디언트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부스팅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모델 성능이 가장 우수</a:t>
            </a:r>
          </a:p>
        </p:txBody>
      </p:sp>
      <p:sp>
        <p:nvSpPr>
          <p:cNvPr id="33" name="Google Shape;640;p76">
            <a:extLst>
              <a:ext uri="{FF2B5EF4-FFF2-40B4-BE49-F238E27FC236}">
                <a16:creationId xmlns:a16="http://schemas.microsoft.com/office/drawing/2014/main" id="{609BF1A8-2098-4D14-AA3A-F7EFAEC9EB76}"/>
              </a:ext>
            </a:extLst>
          </p:cNvPr>
          <p:cNvSpPr/>
          <p:nvPr/>
        </p:nvSpPr>
        <p:spPr>
          <a:xfrm>
            <a:off x="715041" y="1530321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최초 </a:t>
            </a:r>
            <a:r>
              <a:rPr lang="en-US" altLang="ko-KR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</a:t>
            </a:r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 구매이력으로 </a:t>
            </a:r>
            <a:r>
              <a:rPr lang="ko-KR" altLang="en-US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기존 고객</a:t>
            </a:r>
            <a:r>
              <a:rPr lang="en-US" altLang="ko-KR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(2~8</a:t>
            </a:r>
            <a:r>
              <a:rPr lang="ko-KR" altLang="en-US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 첫 구매자</a:t>
            </a:r>
            <a:r>
              <a:rPr lang="en-US" altLang="ko-KR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구매패턴과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월평균구매금액 도출</a:t>
            </a:r>
            <a:endParaRPr lang="en-US" altLang="ko-KR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lang="en-US" altLang="ko-KR" sz="200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r>
              <a:rPr lang="en-US" altLang="ko-KR" sz="17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   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 9,10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월에 첫 방문한 고객을 신규고객이라 가정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.  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첫 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3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회 구매이력으로 월평균 매출금액 예측</a:t>
            </a:r>
            <a:endParaRPr sz="15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605;p74">
            <a:extLst>
              <a:ext uri="{FF2B5EF4-FFF2-40B4-BE49-F238E27FC236}">
                <a16:creationId xmlns:a16="http://schemas.microsoft.com/office/drawing/2014/main" id="{D2107C7B-0BBA-4E48-AEEC-43CA8BE33185}"/>
              </a:ext>
            </a:extLst>
          </p:cNvPr>
          <p:cNvSpPr/>
          <p:nvPr/>
        </p:nvSpPr>
        <p:spPr>
          <a:xfrm rot="10800000">
            <a:off x="911772" y="4690715"/>
            <a:ext cx="5135401" cy="207597"/>
          </a:xfrm>
          <a:prstGeom prst="triangle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F5F29842-3495-4DED-A6AA-295568EFF5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b="3529"/>
          <a:stretch/>
        </p:blipFill>
        <p:spPr bwMode="auto">
          <a:xfrm>
            <a:off x="6595011" y="3061748"/>
            <a:ext cx="4927345" cy="2779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표 16">
            <a:extLst>
              <a:ext uri="{FF2B5EF4-FFF2-40B4-BE49-F238E27FC236}">
                <a16:creationId xmlns:a16="http://schemas.microsoft.com/office/drawing/2014/main" id="{FFB0C65D-5A9A-4960-AD1C-5DE7E382E4D5}"/>
              </a:ext>
            </a:extLst>
          </p:cNvPr>
          <p:cNvGraphicFramePr>
            <a:graphicFrameLocks noGrp="1"/>
          </p:cNvGraphicFramePr>
          <p:nvPr/>
        </p:nvGraphicFramePr>
        <p:xfrm>
          <a:off x="711653" y="4993104"/>
          <a:ext cx="3546201" cy="853440"/>
        </p:xfrm>
        <a:graphic>
          <a:graphicData uri="http://schemas.openxmlformats.org/drawingml/2006/table">
            <a:tbl>
              <a:tblPr firstRow="1" bandRow="1"/>
              <a:tblGrid>
                <a:gridCol w="1145430">
                  <a:extLst>
                    <a:ext uri="{9D8B030D-6E8A-4147-A177-3AD203B41FA5}">
                      <a16:colId xmlns:a16="http://schemas.microsoft.com/office/drawing/2014/main" val="636783574"/>
                    </a:ext>
                  </a:extLst>
                </a:gridCol>
                <a:gridCol w="1164459">
                  <a:extLst>
                    <a:ext uri="{9D8B030D-6E8A-4147-A177-3AD203B41FA5}">
                      <a16:colId xmlns:a16="http://schemas.microsoft.com/office/drawing/2014/main" val="1035624493"/>
                    </a:ext>
                  </a:extLst>
                </a:gridCol>
                <a:gridCol w="1236312">
                  <a:extLst>
                    <a:ext uri="{9D8B030D-6E8A-4147-A177-3AD203B41FA5}">
                      <a16:colId xmlns:a16="http://schemas.microsoft.com/office/drawing/2014/main" val="1702705236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Dataset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Training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Validation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746008"/>
                  </a:ext>
                </a:extLst>
              </a:tr>
              <a:tr h="5283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Score</a:t>
                      </a:r>
                    </a:p>
                    <a:p>
                      <a:pPr algn="ctr" latinLnBrk="1"/>
                      <a:r>
                        <a:rPr lang="en-US" altLang="ko-KR" sz="1300" b="1" dirty="0"/>
                        <a:t>(R-square)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0.712</a:t>
                      </a:r>
                      <a:endParaRPr lang="ko-KR" altLang="en-US" sz="1400" dirty="0"/>
                    </a:p>
                  </a:txBody>
                  <a:tcPr marL="134112" marR="134112" marT="60960" marB="609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0.589</a:t>
                      </a:r>
                      <a:endParaRPr lang="ko-KR" altLang="en-US" sz="1400" dirty="0"/>
                    </a:p>
                  </a:txBody>
                  <a:tcPr marL="134112" marR="134112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36059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E38407A1-A48C-48E7-BACE-71BFAB6FEDE9}"/>
              </a:ext>
            </a:extLst>
          </p:cNvPr>
          <p:cNvSpPr txBox="1"/>
          <p:nvPr/>
        </p:nvSpPr>
        <p:spPr>
          <a:xfrm>
            <a:off x="6465115" y="2701836"/>
            <a:ext cx="5258468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 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(Test Set)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실제매출금액과 예측매출금액 추이 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&gt;</a:t>
            </a:r>
            <a:endParaRPr lang="ko-KR" altLang="en-US" sz="13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2A13E69-721D-40A4-834C-6DDBCE54A7CD}"/>
              </a:ext>
            </a:extLst>
          </p:cNvPr>
          <p:cNvGrpSpPr/>
          <p:nvPr/>
        </p:nvGrpSpPr>
        <p:grpSpPr>
          <a:xfrm>
            <a:off x="566017" y="2958761"/>
            <a:ext cx="5900636" cy="1305268"/>
            <a:chOff x="237963" y="2116623"/>
            <a:chExt cx="4425477" cy="97895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914DE815-E726-4573-8CCC-4D582082C73C}"/>
                </a:ext>
              </a:extLst>
            </p:cNvPr>
            <p:cNvGrpSpPr/>
            <p:nvPr/>
          </p:nvGrpSpPr>
          <p:grpSpPr>
            <a:xfrm>
              <a:off x="237963" y="2116623"/>
              <a:ext cx="4425477" cy="978951"/>
              <a:chOff x="237963" y="1981155"/>
              <a:chExt cx="4425477" cy="978951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48C51554-76C3-42D9-B5DD-DC97C93112E8}"/>
                  </a:ext>
                </a:extLst>
              </p:cNvPr>
              <p:cNvGrpSpPr/>
              <p:nvPr/>
            </p:nvGrpSpPr>
            <p:grpSpPr>
              <a:xfrm>
                <a:off x="237963" y="1981155"/>
                <a:ext cx="4425477" cy="978951"/>
                <a:chOff x="237963" y="1981155"/>
                <a:chExt cx="4425477" cy="978951"/>
              </a:xfrm>
            </p:grpSpPr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DEAD9B01-AB8D-4E26-907E-4A1D692847FF}"/>
                    </a:ext>
                  </a:extLst>
                </p:cNvPr>
                <p:cNvGrpSpPr/>
                <p:nvPr/>
              </p:nvGrpSpPr>
              <p:grpSpPr>
                <a:xfrm>
                  <a:off x="304910" y="2029488"/>
                  <a:ext cx="4256799" cy="930618"/>
                  <a:chOff x="348352" y="2952979"/>
                  <a:chExt cx="4303033" cy="930618"/>
                </a:xfrm>
              </p:grpSpPr>
              <p:pic>
                <p:nvPicPr>
                  <p:cNvPr id="1028" name="Picture 4">
                    <a:extLst>
                      <a:ext uri="{FF2B5EF4-FFF2-40B4-BE49-F238E27FC236}">
                        <a16:creationId xmlns:a16="http://schemas.microsoft.com/office/drawing/2014/main" id="{8F7D86D8-493B-45C7-97F3-12BDF565D79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1189" b="51465"/>
                  <a:stretch/>
                </p:blipFill>
                <p:spPr bwMode="auto">
                  <a:xfrm>
                    <a:off x="348352" y="2952979"/>
                    <a:ext cx="2126678" cy="89742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4">
                    <a:extLst>
                      <a:ext uri="{FF2B5EF4-FFF2-40B4-BE49-F238E27FC236}">
                        <a16:creationId xmlns:a16="http://schemas.microsoft.com/office/drawing/2014/main" id="{FC89FFE1-6AAB-41B2-9301-EE41DD18D24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51449"/>
                  <a:stretch/>
                </p:blipFill>
                <p:spPr bwMode="auto">
                  <a:xfrm>
                    <a:off x="2524707" y="2963841"/>
                    <a:ext cx="2126678" cy="919756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BA635299-6A70-4F5B-B4B9-1D4ED1319B72}"/>
                    </a:ext>
                  </a:extLst>
                </p:cNvPr>
                <p:cNvSpPr txBox="1"/>
                <p:nvPr/>
              </p:nvSpPr>
              <p:spPr>
                <a:xfrm>
                  <a:off x="237963" y="1981155"/>
                  <a:ext cx="4425477" cy="192409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MSE</a:t>
                  </a:r>
                  <a:r>
                    <a:rPr lang="ko-KR" altLang="en-US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             </a:t>
                  </a:r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RMSE</a:t>
                  </a:r>
                  <a:r>
                    <a:rPr lang="ko-KR" altLang="en-US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</a:t>
                  </a:r>
                  <a:r>
                    <a:rPr lang="en-US" altLang="ko-KR" sz="1067" b="1" dirty="0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	</a:t>
                  </a:r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   MAE                          </a:t>
                  </a:r>
                  <a:r>
                    <a:rPr lang="en-US" altLang="ko-KR" sz="1067" b="1" dirty="0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MAPE</a:t>
                  </a:r>
                  <a:endParaRPr lang="ko-KR" altLang="en-US" sz="1067" b="1" dirty="0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endParaRPr>
                </a:p>
              </p:txBody>
            </p:sp>
          </p:grpSp>
          <p:cxnSp>
            <p:nvCxnSpPr>
              <p:cNvPr id="3" name="직선 연결선 2">
                <a:extLst>
                  <a:ext uri="{FF2B5EF4-FFF2-40B4-BE49-F238E27FC236}">
                    <a16:creationId xmlns:a16="http://schemas.microsoft.com/office/drawing/2014/main" id="{A8BA0EF9-0A19-4A6B-8E72-B47B398BA032}"/>
                  </a:ext>
                </a:extLst>
              </p:cNvPr>
              <p:cNvCxnSpPr/>
              <p:nvPr/>
            </p:nvCxnSpPr>
            <p:spPr>
              <a:xfrm>
                <a:off x="348351" y="2157099"/>
                <a:ext cx="4213358" cy="0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FF80A1EE-7908-436C-8C56-6ECC5A5CC1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5955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4C9AE78E-F783-465E-A1D6-0D0891F369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55048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812C256-EB7B-43F3-9E7C-112A83917B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37678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4B404343-2B9B-44F2-8E82-6EECC39E2191}"/>
                </a:ext>
              </a:extLst>
            </p:cNvPr>
            <p:cNvCxnSpPr/>
            <p:nvPr/>
          </p:nvCxnSpPr>
          <p:spPr>
            <a:xfrm>
              <a:off x="331416" y="2151453"/>
              <a:ext cx="4213358" cy="0"/>
            </a:xfrm>
            <a:prstGeom prst="line">
              <a:avLst/>
            </a:prstGeom>
            <a:ln>
              <a:solidFill>
                <a:schemeClr val="bg2">
                  <a:lumMod val="20000"/>
                  <a:lumOff val="80000"/>
                </a:schemeClr>
              </a:solidFill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9F50754-AC5D-427B-B5BD-87C598F7CA6D}"/>
              </a:ext>
            </a:extLst>
          </p:cNvPr>
          <p:cNvSpPr txBox="1"/>
          <p:nvPr/>
        </p:nvSpPr>
        <p:spPr>
          <a:xfrm>
            <a:off x="722700" y="2686391"/>
            <a:ext cx="552354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 4</a:t>
            </a:r>
            <a:r>
              <a:rPr lang="ko-KR" altLang="en-US" sz="1333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가지 회귀 모델의 오류 및 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성능 평가 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&gt;</a:t>
            </a:r>
            <a:endParaRPr lang="ko-KR" altLang="en-US" sz="13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aphicFrame>
        <p:nvGraphicFramePr>
          <p:cNvPr id="48" name="표 16">
            <a:extLst>
              <a:ext uri="{FF2B5EF4-FFF2-40B4-BE49-F238E27FC236}">
                <a16:creationId xmlns:a16="http://schemas.microsoft.com/office/drawing/2014/main" id="{79B0E2CD-421C-488D-B923-A52670AB4B33}"/>
              </a:ext>
            </a:extLst>
          </p:cNvPr>
          <p:cNvGraphicFramePr>
            <a:graphicFrameLocks noGrp="1"/>
          </p:cNvGraphicFramePr>
          <p:nvPr/>
        </p:nvGraphicFramePr>
        <p:xfrm>
          <a:off x="4943415" y="4986571"/>
          <a:ext cx="1359943" cy="854679"/>
        </p:xfrm>
        <a:graphic>
          <a:graphicData uri="http://schemas.openxmlformats.org/drawingml/2006/table">
            <a:tbl>
              <a:tblPr firstRow="1" bandRow="1"/>
              <a:tblGrid>
                <a:gridCol w="1359943">
                  <a:extLst>
                    <a:ext uri="{9D8B030D-6E8A-4147-A177-3AD203B41FA5}">
                      <a16:colId xmlns:a16="http://schemas.microsoft.com/office/drawing/2014/main" val="1702705236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Test</a:t>
                      </a:r>
                      <a:endParaRPr lang="ko-KR" altLang="en-US" sz="1300" b="1" dirty="0"/>
                    </a:p>
                  </a:txBody>
                  <a:tcPr marL="147523" marR="147523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746008"/>
                  </a:ext>
                </a:extLst>
              </a:tr>
              <a:tr h="5295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1" dirty="0"/>
                        <a:t>0.503</a:t>
                      </a:r>
                    </a:p>
                  </a:txBody>
                  <a:tcPr marL="147523" marR="147523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360594"/>
                  </a:ext>
                </a:extLst>
              </a:tr>
            </a:tbl>
          </a:graphicData>
        </a:graphic>
      </p:graphicFrame>
      <p:sp>
        <p:nvSpPr>
          <p:cNvPr id="31" name="Google Shape;632;p76">
            <a:extLst>
              <a:ext uri="{FF2B5EF4-FFF2-40B4-BE49-F238E27FC236}">
                <a16:creationId xmlns:a16="http://schemas.microsoft.com/office/drawing/2014/main" id="{C743E0FD-E68B-420E-94F9-16A623994448}"/>
              </a:ext>
            </a:extLst>
          </p:cNvPr>
          <p:cNvSpPr/>
          <p:nvPr/>
        </p:nvSpPr>
        <p:spPr>
          <a:xfrm>
            <a:off x="539924" y="2659122"/>
            <a:ext cx="11163055" cy="3626685"/>
          </a:xfrm>
          <a:prstGeom prst="roundRect">
            <a:avLst>
              <a:gd name="adj" fmla="val 4060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36" name="Google Shape;655;p76">
            <a:extLst>
              <a:ext uri="{FF2B5EF4-FFF2-40B4-BE49-F238E27FC236}">
                <a16:creationId xmlns:a16="http://schemas.microsoft.com/office/drawing/2014/main" id="{ED70AC1B-377B-4A15-A4F6-F4A0844CD387}"/>
              </a:ext>
            </a:extLst>
          </p:cNvPr>
          <p:cNvCxnSpPr>
            <a:cxnSpLocks/>
          </p:cNvCxnSpPr>
          <p:nvPr/>
        </p:nvCxnSpPr>
        <p:spPr>
          <a:xfrm>
            <a:off x="6454497" y="2937469"/>
            <a:ext cx="0" cy="320378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CA2A5DD-DB19-4A47-91BB-EB11C9B427B6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409;p57">
            <a:extLst>
              <a:ext uri="{FF2B5EF4-FFF2-40B4-BE49-F238E27FC236}">
                <a16:creationId xmlns:a16="http://schemas.microsoft.com/office/drawing/2014/main" id="{5900EB65-E36B-429D-B3CB-07278E0C9978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6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Google Shape;306;p54">
            <a:extLst>
              <a:ext uri="{FF2B5EF4-FFF2-40B4-BE49-F238E27FC236}">
                <a16:creationId xmlns:a16="http://schemas.microsoft.com/office/drawing/2014/main" id="{ECA2C8C5-6441-42CB-A76F-83259FA7A629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8" name="Google Shape;307;p54">
            <a:extLst>
              <a:ext uri="{FF2B5EF4-FFF2-40B4-BE49-F238E27FC236}">
                <a16:creationId xmlns:a16="http://schemas.microsoft.com/office/drawing/2014/main" id="{22551D52-EDA8-48CE-8723-D35923D68B8D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" name="Google Shape;413;p57">
            <a:extLst>
              <a:ext uri="{FF2B5EF4-FFF2-40B4-BE49-F238E27FC236}">
                <a16:creationId xmlns:a16="http://schemas.microsoft.com/office/drawing/2014/main" id="{7FDA392B-2E70-4128-AF6E-74C2307ABE1C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매출 예측 모델 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0" name="Google Shape;410;p57">
            <a:extLst>
              <a:ext uri="{FF2B5EF4-FFF2-40B4-BE49-F238E27FC236}">
                <a16:creationId xmlns:a16="http://schemas.microsoft.com/office/drawing/2014/main" id="{0DCF64EA-0F25-4447-98B2-50D79DA12F6A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61" name="Google Shape;410;p57">
            <a:extLst>
              <a:ext uri="{FF2B5EF4-FFF2-40B4-BE49-F238E27FC236}">
                <a16:creationId xmlns:a16="http://schemas.microsoft.com/office/drawing/2014/main" id="{273EF209-29D5-4D5D-863D-AA53D29823B0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62" name="Picture 6" descr="Krakatau Posco Energy">
            <a:extLst>
              <a:ext uri="{FF2B5EF4-FFF2-40B4-BE49-F238E27FC236}">
                <a16:creationId xmlns:a16="http://schemas.microsoft.com/office/drawing/2014/main" id="{3D4581D6-122C-4D1F-A914-7CFCE4EBA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3" name="Google Shape;406;p57">
            <a:extLst>
              <a:ext uri="{FF2B5EF4-FFF2-40B4-BE49-F238E27FC236}">
                <a16:creationId xmlns:a16="http://schemas.microsoft.com/office/drawing/2014/main" id="{9BB186E7-979A-47B1-863C-F2DB8F3D496B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580B632-23A6-47F4-B079-1EFC50970DBA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Google Shape;640;p76">
            <a:extLst>
              <a:ext uri="{FF2B5EF4-FFF2-40B4-BE49-F238E27FC236}">
                <a16:creationId xmlns:a16="http://schemas.microsoft.com/office/drawing/2014/main" id="{08DB5228-B5FB-4510-8616-D92C4001D027}"/>
              </a:ext>
            </a:extLst>
          </p:cNvPr>
          <p:cNvSpPr/>
          <p:nvPr/>
        </p:nvSpPr>
        <p:spPr>
          <a:xfrm>
            <a:off x="715041" y="220967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다중선형회귀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의사결정나무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랜덤포레스트회귀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그레디언트 부스팅 회귀 모델을 이용한 성능 평가 진행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7C3570C-1745-4B57-A3E0-4449DB47C6C2}"/>
              </a:ext>
            </a:extLst>
          </p:cNvPr>
          <p:cNvSpPr/>
          <p:nvPr/>
        </p:nvSpPr>
        <p:spPr>
          <a:xfrm>
            <a:off x="539925" y="2314299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75026C62-C9FA-4E2A-B791-1CA6B9DE4400}"/>
              </a:ext>
            </a:extLst>
          </p:cNvPr>
          <p:cNvSpPr/>
          <p:nvPr/>
        </p:nvSpPr>
        <p:spPr>
          <a:xfrm>
            <a:off x="4429093" y="5281783"/>
            <a:ext cx="364312" cy="25652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F91E39F-18C1-421D-9CCD-5C0A02A6B211}"/>
              </a:ext>
            </a:extLst>
          </p:cNvPr>
          <p:cNvSpPr/>
          <p:nvPr/>
        </p:nvSpPr>
        <p:spPr>
          <a:xfrm>
            <a:off x="10011198" y="1566055"/>
            <a:ext cx="978017" cy="236465"/>
          </a:xfrm>
          <a:prstGeom prst="roundRect">
            <a:avLst/>
          </a:prstGeom>
          <a:solidFill>
            <a:srgbClr val="015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Train Set</a:t>
            </a:r>
            <a:endParaRPr lang="ko-KR" altLang="en-US" sz="1200"/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99873014-8FEC-44F2-B61D-722E4999037E}"/>
              </a:ext>
            </a:extLst>
          </p:cNvPr>
          <p:cNvSpPr/>
          <p:nvPr/>
        </p:nvSpPr>
        <p:spPr>
          <a:xfrm>
            <a:off x="10011198" y="1855100"/>
            <a:ext cx="978017" cy="236465"/>
          </a:xfrm>
          <a:prstGeom prst="roundRect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Test  Set</a:t>
            </a:r>
            <a:endParaRPr lang="ko-KR" altLang="en-US" sz="120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B9D40C7-DE59-4652-B019-868450206ABB}"/>
              </a:ext>
            </a:extLst>
          </p:cNvPr>
          <p:cNvCxnSpPr/>
          <p:nvPr/>
        </p:nvCxnSpPr>
        <p:spPr>
          <a:xfrm>
            <a:off x="9306560" y="1693793"/>
            <a:ext cx="47721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6AADE73D-B41F-461A-B557-64F370E7068A}"/>
              </a:ext>
            </a:extLst>
          </p:cNvPr>
          <p:cNvCxnSpPr/>
          <p:nvPr/>
        </p:nvCxnSpPr>
        <p:spPr>
          <a:xfrm>
            <a:off x="9306560" y="1973332"/>
            <a:ext cx="47721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Google Shape;398;p56">
            <a:extLst>
              <a:ext uri="{FF2B5EF4-FFF2-40B4-BE49-F238E27FC236}">
                <a16:creationId xmlns:a16="http://schemas.microsoft.com/office/drawing/2014/main" id="{2D4AD49F-4428-4976-B706-4D9A32B25AFD}"/>
              </a:ext>
            </a:extLst>
          </p:cNvPr>
          <p:cNvSpPr txBox="1"/>
          <p:nvPr/>
        </p:nvSpPr>
        <p:spPr>
          <a:xfrm>
            <a:off x="678468" y="5814260"/>
            <a:ext cx="10973608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Test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데이터셋에서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0.503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설명력을 갖는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Gradient Boosting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 모델 채택                    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고객의 실제 월평균 매출액과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예측 월평균 매출액의 편차가 크지 않다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1" name="Google Shape;408;p57">
            <a:extLst>
              <a:ext uri="{FF2B5EF4-FFF2-40B4-BE49-F238E27FC236}">
                <a16:creationId xmlns:a16="http://schemas.microsoft.com/office/drawing/2014/main" id="{7C2BA5B4-02F8-437E-A511-0744A9CEE03C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4673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744A0D82-DCB7-4439-AF34-D5409CD0FF2A}"/>
              </a:ext>
            </a:extLst>
          </p:cNvPr>
          <p:cNvSpPr/>
          <p:nvPr/>
        </p:nvSpPr>
        <p:spPr>
          <a:xfrm>
            <a:off x="539925" y="179751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 descr="시계이(가) 표시된 사진&#10;&#10;자동 생성된 설명">
            <a:extLst>
              <a:ext uri="{FF2B5EF4-FFF2-40B4-BE49-F238E27FC236}">
                <a16:creationId xmlns:a16="http://schemas.microsoft.com/office/drawing/2014/main" id="{08CCF219-C87C-4040-9D77-33445B2CA0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" t="23128" r="5892"/>
          <a:stretch/>
        </p:blipFill>
        <p:spPr>
          <a:xfrm>
            <a:off x="464468" y="2198510"/>
            <a:ext cx="2389011" cy="154428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CFD53F84-CFA0-428B-9169-BA02378EC9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4" t="24288"/>
          <a:stretch/>
        </p:blipFill>
        <p:spPr>
          <a:xfrm>
            <a:off x="2745535" y="2200875"/>
            <a:ext cx="2234356" cy="1563351"/>
          </a:xfrm>
          <a:prstGeom prst="rect">
            <a:avLst/>
          </a:prstGeom>
        </p:spPr>
      </p:pic>
      <p:sp>
        <p:nvSpPr>
          <p:cNvPr id="27" name="CustomShape 1">
            <a:extLst>
              <a:ext uri="{FF2B5EF4-FFF2-40B4-BE49-F238E27FC236}">
                <a16:creationId xmlns:a16="http://schemas.microsoft.com/office/drawing/2014/main" id="{AC6105D0-BCFA-4175-A84C-36C1B9EFC86E}"/>
              </a:ext>
            </a:extLst>
          </p:cNvPr>
          <p:cNvSpPr/>
          <p:nvPr/>
        </p:nvSpPr>
        <p:spPr>
          <a:xfrm>
            <a:off x="708572" y="1705776"/>
            <a:ext cx="4380263" cy="5665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ko-KR" altLang="en-US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매장별 고객 구매 패턴 차이 </a:t>
            </a:r>
            <a:endParaRPr lang="en-US" b="1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743F81F-F4F6-45A6-8197-E1B1D6BB4F54}"/>
              </a:ext>
            </a:extLst>
          </p:cNvPr>
          <p:cNvSpPr/>
          <p:nvPr/>
        </p:nvSpPr>
        <p:spPr>
          <a:xfrm>
            <a:off x="539925" y="392402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CustomShape 1">
            <a:extLst>
              <a:ext uri="{FF2B5EF4-FFF2-40B4-BE49-F238E27FC236}">
                <a16:creationId xmlns:a16="http://schemas.microsoft.com/office/drawing/2014/main" id="{C74773FF-57F6-4462-B961-2B0E0C8EC6C7}"/>
              </a:ext>
            </a:extLst>
          </p:cNvPr>
          <p:cNvSpPr/>
          <p:nvPr/>
        </p:nvSpPr>
        <p:spPr>
          <a:xfrm>
            <a:off x="708572" y="3832286"/>
            <a:ext cx="4380263" cy="5665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altLang="ko-KR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ANOVA / Tukey’s</a:t>
            </a:r>
            <a:r>
              <a:rPr lang="ko-KR" altLang="en-US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HSD test</a:t>
            </a:r>
            <a:endParaRPr lang="en-US" b="1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DAD203D-FFCF-46E2-B87B-D94E73E3AF00}"/>
              </a:ext>
            </a:extLst>
          </p:cNvPr>
          <p:cNvGrpSpPr/>
          <p:nvPr/>
        </p:nvGrpSpPr>
        <p:grpSpPr>
          <a:xfrm>
            <a:off x="577265" y="4299332"/>
            <a:ext cx="2168270" cy="1638377"/>
            <a:chOff x="4511079" y="3954525"/>
            <a:chExt cx="2910777" cy="2199426"/>
          </a:xfrm>
        </p:grpSpPr>
        <p:pic>
          <p:nvPicPr>
            <p:cNvPr id="38" name="그림 37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FA8F90E8-F8BF-4207-B9A1-69EAC68D1B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54" t="43782" r="61818"/>
            <a:stretch/>
          </p:blipFill>
          <p:spPr>
            <a:xfrm>
              <a:off x="5864922" y="3956221"/>
              <a:ext cx="716007" cy="2196035"/>
            </a:xfrm>
            <a:prstGeom prst="rect">
              <a:avLst/>
            </a:prstGeom>
          </p:spPr>
        </p:pic>
        <p:pic>
          <p:nvPicPr>
            <p:cNvPr id="39" name="그림 38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E1655CDA-9D95-46DA-8A5D-18CACB9EEA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782" r="81859" b="1"/>
            <a:stretch/>
          </p:blipFill>
          <p:spPr>
            <a:xfrm>
              <a:off x="4511079" y="3957917"/>
              <a:ext cx="1352403" cy="2196034"/>
            </a:xfrm>
            <a:prstGeom prst="rect">
              <a:avLst/>
            </a:prstGeom>
          </p:spPr>
        </p:pic>
        <p:pic>
          <p:nvPicPr>
            <p:cNvPr id="40" name="그림 39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B33CD139-1BB0-43BE-8826-059C6F4A64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86" t="43782" r="27023"/>
            <a:stretch/>
          </p:blipFill>
          <p:spPr>
            <a:xfrm>
              <a:off x="6513544" y="3954525"/>
              <a:ext cx="908312" cy="2196035"/>
            </a:xfrm>
            <a:prstGeom prst="rect">
              <a:avLst/>
            </a:prstGeom>
          </p:spPr>
        </p:pic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03C553D2-D8C4-47BE-8EE8-424FEB6903ED}"/>
                </a:ext>
              </a:extLst>
            </p:cNvPr>
            <p:cNvSpPr/>
            <p:nvPr/>
          </p:nvSpPr>
          <p:spPr>
            <a:xfrm>
              <a:off x="4635542" y="4698349"/>
              <a:ext cx="2628519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76063296-B122-49F6-A723-0C74BA72A4D6}"/>
                </a:ext>
              </a:extLst>
            </p:cNvPr>
            <p:cNvSpPr/>
            <p:nvPr/>
          </p:nvSpPr>
          <p:spPr>
            <a:xfrm>
              <a:off x="4635542" y="5158789"/>
              <a:ext cx="2628519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B401F1DD-BC96-454E-9DBC-EDA6D7D68C0B}"/>
                </a:ext>
              </a:extLst>
            </p:cNvPr>
            <p:cNvSpPr/>
            <p:nvPr/>
          </p:nvSpPr>
          <p:spPr>
            <a:xfrm>
              <a:off x="4635542" y="5625149"/>
              <a:ext cx="2628519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01D88FC-C1ED-49B7-9CFC-9A1EFA7F09D2}"/>
                </a:ext>
              </a:extLst>
            </p:cNvPr>
            <p:cNvSpPr/>
            <p:nvPr/>
          </p:nvSpPr>
          <p:spPr>
            <a:xfrm>
              <a:off x="5569121" y="4698349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BA90A8D4-0B94-47D6-9457-9503D7D27DE9}"/>
                </a:ext>
              </a:extLst>
            </p:cNvPr>
            <p:cNvSpPr/>
            <p:nvPr/>
          </p:nvSpPr>
          <p:spPr>
            <a:xfrm>
              <a:off x="5571521" y="5161748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9A088B07-6BAB-41B3-8732-70921D11EB4F}"/>
                </a:ext>
              </a:extLst>
            </p:cNvPr>
            <p:cNvSpPr/>
            <p:nvPr/>
          </p:nvSpPr>
          <p:spPr>
            <a:xfrm>
              <a:off x="4967568" y="5625147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6CFDD10-6F49-485C-9B6B-A51A07A32EE5}"/>
              </a:ext>
            </a:extLst>
          </p:cNvPr>
          <p:cNvGrpSpPr/>
          <p:nvPr/>
        </p:nvGrpSpPr>
        <p:grpSpPr>
          <a:xfrm>
            <a:off x="2812691" y="4299332"/>
            <a:ext cx="2167200" cy="1683307"/>
            <a:chOff x="8822436" y="3953047"/>
            <a:chExt cx="3299935" cy="2230124"/>
          </a:xfrm>
        </p:grpSpPr>
        <p:pic>
          <p:nvPicPr>
            <p:cNvPr id="42" name="그림 41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AE8BD0C2-DDDA-4830-B94B-C6C85E2E5E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783" r="82231"/>
            <a:stretch/>
          </p:blipFill>
          <p:spPr>
            <a:xfrm>
              <a:off x="8822436" y="3985051"/>
              <a:ext cx="1663737" cy="2196035"/>
            </a:xfrm>
            <a:prstGeom prst="rect">
              <a:avLst/>
            </a:prstGeom>
          </p:spPr>
        </p:pic>
        <p:pic>
          <p:nvPicPr>
            <p:cNvPr id="48" name="그림 47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5598D6D7-B5F0-45E7-B754-D1E4C0493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959" t="43963" r="62545"/>
            <a:stretch/>
          </p:blipFill>
          <p:spPr>
            <a:xfrm>
              <a:off x="10457538" y="3954523"/>
              <a:ext cx="795503" cy="2228648"/>
            </a:xfrm>
            <a:prstGeom prst="rect">
              <a:avLst/>
            </a:prstGeom>
          </p:spPr>
        </p:pic>
        <p:pic>
          <p:nvPicPr>
            <p:cNvPr id="49" name="그림 48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AB83C9F5-01FD-4E67-B9CC-40B9AFEA78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545" t="43963" r="26916"/>
            <a:stretch/>
          </p:blipFill>
          <p:spPr>
            <a:xfrm>
              <a:off x="11229156" y="3953047"/>
              <a:ext cx="893215" cy="2228648"/>
            </a:xfrm>
            <a:prstGeom prst="rect">
              <a:avLst/>
            </a:prstGeom>
          </p:spPr>
        </p:pic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B57DC1D3-C436-4D4C-B71E-BF8232C928EA}"/>
                </a:ext>
              </a:extLst>
            </p:cNvPr>
            <p:cNvSpPr/>
            <p:nvPr/>
          </p:nvSpPr>
          <p:spPr>
            <a:xfrm>
              <a:off x="8951111" y="4427960"/>
              <a:ext cx="3005138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2FA1FDFE-9516-4A1B-8320-D2F6ABF6027D}"/>
                </a:ext>
              </a:extLst>
            </p:cNvPr>
            <p:cNvSpPr/>
            <p:nvPr/>
          </p:nvSpPr>
          <p:spPr>
            <a:xfrm>
              <a:off x="8951111" y="5358596"/>
              <a:ext cx="3005138" cy="265471"/>
            </a:xfrm>
            <a:prstGeom prst="roundRect">
              <a:avLst/>
            </a:prstGeom>
            <a:solidFill>
              <a:srgbClr val="FF9F9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4327DF35-3EE5-4455-8AD6-7710D32BA896}"/>
                </a:ext>
              </a:extLst>
            </p:cNvPr>
            <p:cNvSpPr/>
            <p:nvPr/>
          </p:nvSpPr>
          <p:spPr>
            <a:xfrm>
              <a:off x="10158448" y="4429895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88E42DC6-1CC4-4BA1-997B-525800C6815F}"/>
                </a:ext>
              </a:extLst>
            </p:cNvPr>
            <p:cNvSpPr/>
            <p:nvPr/>
          </p:nvSpPr>
          <p:spPr>
            <a:xfrm>
              <a:off x="9410551" y="5364516"/>
              <a:ext cx="260432" cy="259551"/>
            </a:xfrm>
            <a:prstGeom prst="rect">
              <a:avLst/>
            </a:prstGeom>
            <a:noFill/>
            <a:ln>
              <a:solidFill>
                <a:srgbClr val="FF4B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CustomShape 6">
            <a:extLst>
              <a:ext uri="{FF2B5EF4-FFF2-40B4-BE49-F238E27FC236}">
                <a16:creationId xmlns:a16="http://schemas.microsoft.com/office/drawing/2014/main" id="{FEA7E1F7-9762-4531-886E-44623F242BBF}"/>
              </a:ext>
            </a:extLst>
          </p:cNvPr>
          <p:cNvSpPr/>
          <p:nvPr/>
        </p:nvSpPr>
        <p:spPr>
          <a:xfrm>
            <a:off x="574846" y="5828966"/>
            <a:ext cx="3432124" cy="40579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(ANOVA) P-value : 0.001</a:t>
            </a:r>
            <a:endParaRPr lang="en-US" sz="12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CustomShape 6">
            <a:extLst>
              <a:ext uri="{FF2B5EF4-FFF2-40B4-BE49-F238E27FC236}">
                <a16:creationId xmlns:a16="http://schemas.microsoft.com/office/drawing/2014/main" id="{06414A7D-A0A4-4A53-A698-5EC34E51BBA6}"/>
              </a:ext>
            </a:extLst>
          </p:cNvPr>
          <p:cNvSpPr/>
          <p:nvPr/>
        </p:nvSpPr>
        <p:spPr>
          <a:xfrm>
            <a:off x="2812691" y="5831317"/>
            <a:ext cx="3432124" cy="40579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(ANOVA) P-value : 0.004</a:t>
            </a:r>
            <a:endParaRPr lang="en-US" sz="12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" name="CustomShape 1">
            <a:extLst>
              <a:ext uri="{FF2B5EF4-FFF2-40B4-BE49-F238E27FC236}">
                <a16:creationId xmlns:a16="http://schemas.microsoft.com/office/drawing/2014/main" id="{2E1154B1-3216-4A7C-9EEE-2641FA3F8C3C}"/>
              </a:ext>
            </a:extLst>
          </p:cNvPr>
          <p:cNvSpPr/>
          <p:nvPr/>
        </p:nvSpPr>
        <p:spPr>
          <a:xfrm>
            <a:off x="5545091" y="1875433"/>
            <a:ext cx="3100682" cy="4536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br>
              <a:rPr lang="en-US" altLang="ko-KR" sz="1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1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구매력 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= 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고객당 총 구매금액 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/ 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 고객 수</a:t>
            </a:r>
            <a:b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3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1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 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= 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고객당 총 구매금액 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/ 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한 번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하루</a:t>
            </a:r>
            <a:r>
              <a:rPr lang="en-US" altLang="ko-KR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9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방문 횟수 </a:t>
            </a:r>
            <a:endParaRPr lang="en-US" sz="9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9" name="CustomShape 1">
            <a:extLst>
              <a:ext uri="{FF2B5EF4-FFF2-40B4-BE49-F238E27FC236}">
                <a16:creationId xmlns:a16="http://schemas.microsoft.com/office/drawing/2014/main" id="{9D2BBBD9-02FB-4232-B8A5-1FCDFAAC410D}"/>
              </a:ext>
            </a:extLst>
          </p:cNvPr>
          <p:cNvSpPr/>
          <p:nvPr/>
        </p:nvSpPr>
        <p:spPr>
          <a:xfrm>
            <a:off x="5545091" y="4158863"/>
            <a:ext cx="6408860" cy="14150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</a:t>
            </a: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1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구매력 모두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ANOVA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test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P-value</a:t>
            </a:r>
            <a:r>
              <a:rPr lang="ko-KR" altLang="en-US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</a:t>
            </a:r>
            <a:r>
              <a:rPr lang="ko-KR" altLang="en-US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0.05</a:t>
            </a:r>
            <a:r>
              <a:rPr lang="en-US" altLang="ko-KR" sz="1400" b="1" spc="-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b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spc="-1">
              <a:solidFill>
                <a:schemeClr val="tx1">
                  <a:lumMod val="75000"/>
                  <a:lumOff val="2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-&gt; “4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개의 매장이 모두 다른 패턴을 보이는 것은 아니다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명제 성립</a:t>
            </a:r>
            <a:b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8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</a:t>
            </a: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차이가 있는 집단 쌍을 확인하기 위해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Tukey’s HSD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test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로 다중비교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진행</a:t>
            </a:r>
            <a:br>
              <a:rPr lang="en-US" altLang="ko-KR" sz="1400" spc="-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8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결과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(1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 C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매장이 모든 매장과 차이가 있음</a:t>
            </a:r>
            <a:b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     </a:t>
            </a:r>
            <a:r>
              <a:rPr lang="en-US" altLang="ko-KR" sz="7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(1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구매력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 B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매장이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A,D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두 매장과 차이가 있음</a:t>
            </a:r>
            <a:b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8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</a:t>
            </a: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따라서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B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와 </a:t>
            </a:r>
            <a:r>
              <a:rPr lang="en-US" altLang="ko-KR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C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매장은 타매장과 고객 구매 패턴이 상이함 </a:t>
            </a:r>
            <a:endParaRPr lang="en-US" sz="1400" spc="-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3" name="CustomShape 8">
            <a:extLst>
              <a:ext uri="{FF2B5EF4-FFF2-40B4-BE49-F238E27FC236}">
                <a16:creationId xmlns:a16="http://schemas.microsoft.com/office/drawing/2014/main" id="{CFD051B8-E971-4A02-9405-99978BFAF9E5}"/>
              </a:ext>
            </a:extLst>
          </p:cNvPr>
          <p:cNvSpPr/>
          <p:nvPr/>
        </p:nvSpPr>
        <p:spPr>
          <a:xfrm>
            <a:off x="8987664" y="2350194"/>
            <a:ext cx="3090240" cy="5805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구매력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“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낮은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고객들이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“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자주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방문</a:t>
            </a:r>
            <a:b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구매력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“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높은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 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고객들이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“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적게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” 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</a:p>
        </p:txBody>
      </p:sp>
      <p:sp>
        <p:nvSpPr>
          <p:cNvPr id="64" name="이등변 삼각형 63">
            <a:extLst>
              <a:ext uri="{FF2B5EF4-FFF2-40B4-BE49-F238E27FC236}">
                <a16:creationId xmlns:a16="http://schemas.microsoft.com/office/drawing/2014/main" id="{DF16C81B-FFCC-4E84-8E7E-FA9233F45B8F}"/>
              </a:ext>
            </a:extLst>
          </p:cNvPr>
          <p:cNvSpPr/>
          <p:nvPr/>
        </p:nvSpPr>
        <p:spPr>
          <a:xfrm rot="5400000">
            <a:off x="8478206" y="2632310"/>
            <a:ext cx="661731" cy="106277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CustomShape 8">
            <a:extLst>
              <a:ext uri="{FF2B5EF4-FFF2-40B4-BE49-F238E27FC236}">
                <a16:creationId xmlns:a16="http://schemas.microsoft.com/office/drawing/2014/main" id="{75E64EBD-542F-499B-B349-508C08AE681F}"/>
              </a:ext>
            </a:extLst>
          </p:cNvPr>
          <p:cNvSpPr/>
          <p:nvPr/>
        </p:nvSpPr>
        <p:spPr>
          <a:xfrm>
            <a:off x="5655251" y="2304154"/>
            <a:ext cx="3100682" cy="7962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</a:t>
            </a:r>
            <a:r>
              <a:rPr lang="en-US" altLang="ko-KR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C</a:t>
            </a:r>
            <a:r>
              <a:rPr lang="ko-KR" altLang="en-US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1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 </a:t>
            </a:r>
            <a:r>
              <a:rPr lang="ko-KR" altLang="en-US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小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1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구매력 </a:t>
            </a:r>
            <a:r>
              <a:rPr lang="ko-KR" altLang="en-US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中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12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marL="1080">
              <a:lnSpc>
                <a:spcPct val="150000"/>
              </a:lnSpc>
              <a:buClr>
                <a:srgbClr val="000000"/>
              </a:buClr>
            </a:pP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</a:t>
            </a:r>
            <a:r>
              <a:rPr lang="en-US" altLang="ko-KR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</a:t>
            </a:r>
            <a:r>
              <a:rPr lang="ko-KR" altLang="en-US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2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1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회당 구매력 </a:t>
            </a:r>
            <a:r>
              <a:rPr lang="ko-KR" altLang="en-US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中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1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인당 지출액 </a:t>
            </a:r>
            <a:r>
              <a:rPr lang="ko-KR" altLang="en-US" sz="1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小</a:t>
            </a:r>
            <a:r>
              <a:rPr lang="ko-KR" altLang="en-US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2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</a:p>
        </p:txBody>
      </p:sp>
      <p:sp>
        <p:nvSpPr>
          <p:cNvPr id="65" name="CustomShape 8">
            <a:extLst>
              <a:ext uri="{FF2B5EF4-FFF2-40B4-BE49-F238E27FC236}">
                <a16:creationId xmlns:a16="http://schemas.microsoft.com/office/drawing/2014/main" id="{AA6BFF41-DCF6-4C9A-ACB7-A0CBD1FA4A69}"/>
              </a:ext>
            </a:extLst>
          </p:cNvPr>
          <p:cNvSpPr/>
          <p:nvPr/>
        </p:nvSpPr>
        <p:spPr>
          <a:xfrm>
            <a:off x="5643015" y="2327014"/>
            <a:ext cx="2982825" cy="725982"/>
          </a:xfrm>
          <a:prstGeom prst="roundRect">
            <a:avLst>
              <a:gd name="adj" fmla="val 11196"/>
            </a:avLst>
          </a:prstGeom>
          <a:noFill/>
          <a:ln w="127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" name="CustomShape 8">
            <a:extLst>
              <a:ext uri="{FF2B5EF4-FFF2-40B4-BE49-F238E27FC236}">
                <a16:creationId xmlns:a16="http://schemas.microsoft.com/office/drawing/2014/main" id="{B7D1E9CA-3D83-4021-8CE2-8104F6CC18ED}"/>
              </a:ext>
            </a:extLst>
          </p:cNvPr>
          <p:cNvSpPr/>
          <p:nvPr/>
        </p:nvSpPr>
        <p:spPr>
          <a:xfrm>
            <a:off x="8992303" y="2327014"/>
            <a:ext cx="2386897" cy="725982"/>
          </a:xfrm>
          <a:prstGeom prst="roundRect">
            <a:avLst>
              <a:gd name="adj" fmla="val 11196"/>
            </a:avLst>
          </a:prstGeom>
          <a:noFill/>
          <a:ln w="1270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07EDC4B0-346A-467E-ABC5-2EFD2821BE8B}"/>
              </a:ext>
            </a:extLst>
          </p:cNvPr>
          <p:cNvCxnSpPr>
            <a:cxnSpLocks/>
          </p:cNvCxnSpPr>
          <p:nvPr/>
        </p:nvCxnSpPr>
        <p:spPr>
          <a:xfrm>
            <a:off x="5582055" y="3903406"/>
            <a:ext cx="5898745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CustomShape 8">
            <a:extLst>
              <a:ext uri="{FF2B5EF4-FFF2-40B4-BE49-F238E27FC236}">
                <a16:creationId xmlns:a16="http://schemas.microsoft.com/office/drawing/2014/main" id="{54ADBD9E-FDD7-4FBC-911A-F9557A8B8F6E}"/>
              </a:ext>
            </a:extLst>
          </p:cNvPr>
          <p:cNvSpPr/>
          <p:nvPr/>
        </p:nvSpPr>
        <p:spPr>
          <a:xfrm>
            <a:off x="5643211" y="3183359"/>
            <a:ext cx="5734000" cy="418647"/>
          </a:xfrm>
          <a:prstGeom prst="roundRect">
            <a:avLst>
              <a:gd name="adj" fmla="val 19094"/>
            </a:avLst>
          </a:prstGeom>
          <a:solidFill>
            <a:srgbClr val="BDD7F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altLang="ko-KR" sz="20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</a:t>
            </a:r>
            <a:r>
              <a:rPr lang="ko-KR" altLang="en-US" sz="20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와</a:t>
            </a:r>
            <a:r>
              <a:rPr lang="en-US" altLang="ko-KR" sz="20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C</a:t>
            </a:r>
            <a:r>
              <a:rPr lang="ko-KR" altLang="en-US" sz="20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 </a:t>
            </a:r>
            <a:r>
              <a:rPr lang="ko-KR" altLang="en-US" sz="2000" b="1" spc="-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 필요</a:t>
            </a:r>
            <a:endParaRPr lang="en-US" sz="20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7" name="Google Shape;410;p57">
            <a:extLst>
              <a:ext uri="{FF2B5EF4-FFF2-40B4-BE49-F238E27FC236}">
                <a16:creationId xmlns:a16="http://schemas.microsoft.com/office/drawing/2014/main" id="{E580DEB4-4AD2-4D2E-924F-DA369EF00100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78" name="Google Shape;410;p57">
            <a:extLst>
              <a:ext uri="{FF2B5EF4-FFF2-40B4-BE49-F238E27FC236}">
                <a16:creationId xmlns:a16="http://schemas.microsoft.com/office/drawing/2014/main" id="{7E613AF3-2C64-4ACA-B1AA-D51849491F9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79" name="Picture 6" descr="Krakatau Posco Energy">
            <a:extLst>
              <a:ext uri="{FF2B5EF4-FFF2-40B4-BE49-F238E27FC236}">
                <a16:creationId xmlns:a16="http://schemas.microsoft.com/office/drawing/2014/main" id="{B9C4F8AE-6D1D-4CBA-9216-708EE4830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0" name="Google Shape;406;p57">
            <a:extLst>
              <a:ext uri="{FF2B5EF4-FFF2-40B4-BE49-F238E27FC236}">
                <a16:creationId xmlns:a16="http://schemas.microsoft.com/office/drawing/2014/main" id="{196C683A-DD19-4CB7-83AF-ECFE18B4FED9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B7771EE6-9B28-480D-8CF6-92553E348F10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2" name="Google Shape;409;p57">
            <a:extLst>
              <a:ext uri="{FF2B5EF4-FFF2-40B4-BE49-F238E27FC236}">
                <a16:creationId xmlns:a16="http://schemas.microsoft.com/office/drawing/2014/main" id="{1D41B9C0-91F5-498B-8F5E-224A8588E947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7</a:t>
            </a:r>
            <a:r>
              <a:rPr lang="ko-KR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4" name="Google Shape;306;p54">
            <a:extLst>
              <a:ext uri="{FF2B5EF4-FFF2-40B4-BE49-F238E27FC236}">
                <a16:creationId xmlns:a16="http://schemas.microsoft.com/office/drawing/2014/main" id="{28063F7C-1123-441A-8E12-41ABD114ED45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5" name="Google Shape;307;p54">
            <a:extLst>
              <a:ext uri="{FF2B5EF4-FFF2-40B4-BE49-F238E27FC236}">
                <a16:creationId xmlns:a16="http://schemas.microsoft.com/office/drawing/2014/main" id="{D4E25AED-112A-421C-B338-9541831EDDAE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6" name="Google Shape;413;p57">
            <a:extLst>
              <a:ext uri="{FF2B5EF4-FFF2-40B4-BE49-F238E27FC236}">
                <a16:creationId xmlns:a16="http://schemas.microsoft.com/office/drawing/2014/main" id="{0D9D41D2-0ADF-4A4F-9A5A-BDDA17195260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매장별 특성 파악 </a:t>
            </a:r>
            <a:r>
              <a:rPr lang="en-US" altLang="ko-KR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_ </a:t>
            </a:r>
            <a:r>
              <a:rPr lang="ko-KR" altLang="en-US" sz="2933" b="1">
                <a:solidFill>
                  <a:schemeClr val="tx1">
                    <a:lumMod val="50000"/>
                    <a:lumOff val="50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구매력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87" name="Google Shape;414;p57">
            <a:extLst>
              <a:ext uri="{FF2B5EF4-FFF2-40B4-BE49-F238E27FC236}">
                <a16:creationId xmlns:a16="http://schemas.microsoft.com/office/drawing/2014/main" id="{F9C2C91D-BC3F-4DE9-B4BA-10FB86844A20}"/>
              </a:ext>
            </a:extLst>
          </p:cNvPr>
          <p:cNvSpPr/>
          <p:nvPr/>
        </p:nvSpPr>
        <p:spPr>
          <a:xfrm>
            <a:off x="405700" y="1594433"/>
            <a:ext cx="11448400" cy="4600000"/>
          </a:xfrm>
          <a:prstGeom prst="roundRect">
            <a:avLst>
              <a:gd name="adj" fmla="val 1759"/>
            </a:avLst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88" name="Google Shape;423;p57">
            <a:extLst>
              <a:ext uri="{FF2B5EF4-FFF2-40B4-BE49-F238E27FC236}">
                <a16:creationId xmlns:a16="http://schemas.microsoft.com/office/drawing/2014/main" id="{F137F492-2595-4041-943B-3106B171C95C}"/>
              </a:ext>
            </a:extLst>
          </p:cNvPr>
          <p:cNvCxnSpPr/>
          <p:nvPr/>
        </p:nvCxnSpPr>
        <p:spPr>
          <a:xfrm>
            <a:off x="5233775" y="2012969"/>
            <a:ext cx="0" cy="38712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408;p57">
            <a:extLst>
              <a:ext uri="{FF2B5EF4-FFF2-40B4-BE49-F238E27FC236}">
                <a16:creationId xmlns:a16="http://schemas.microsoft.com/office/drawing/2014/main" id="{F86BD541-24D9-4A6D-B533-AEB0E92CC439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40572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0"/>
          <p:cNvSpPr/>
          <p:nvPr/>
        </p:nvSpPr>
        <p:spPr>
          <a:xfrm>
            <a:off x="402600" y="2666724"/>
            <a:ext cx="11386800" cy="3604457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95" name="Google Shape;495;p60"/>
          <p:cNvPicPr preferRelativeResize="0"/>
          <p:nvPr/>
        </p:nvPicPr>
        <p:blipFill rotWithShape="1">
          <a:blip r:embed="rId3">
            <a:alphaModFix/>
          </a:blip>
          <a:srcRect l="35303" t="36196" r="2375" b="48057"/>
          <a:stretch/>
        </p:blipFill>
        <p:spPr>
          <a:xfrm>
            <a:off x="2350394" y="4175254"/>
            <a:ext cx="4086030" cy="569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0"/>
          <p:cNvPicPr preferRelativeResize="0"/>
          <p:nvPr/>
        </p:nvPicPr>
        <p:blipFill rotWithShape="1">
          <a:blip r:embed="rId4">
            <a:alphaModFix/>
          </a:blip>
          <a:srcRect l="53484"/>
          <a:stretch/>
        </p:blipFill>
        <p:spPr>
          <a:xfrm>
            <a:off x="9296002" y="3454199"/>
            <a:ext cx="2229798" cy="2186402"/>
          </a:xfrm>
          <a:prstGeom prst="rect">
            <a:avLst/>
          </a:prstGeom>
          <a:noFill/>
          <a:ln w="12700">
            <a:noFill/>
          </a:ln>
        </p:spPr>
      </p:pic>
      <p:sp>
        <p:nvSpPr>
          <p:cNvPr id="497" name="Google Shape;497;p60"/>
          <p:cNvSpPr/>
          <p:nvPr/>
        </p:nvSpPr>
        <p:spPr>
          <a:xfrm>
            <a:off x="468630" y="2369604"/>
            <a:ext cx="11254739" cy="185091"/>
          </a:xfrm>
          <a:prstGeom prst="triangle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0" name="Google Shape;500;p60"/>
          <p:cNvCxnSpPr/>
          <p:nvPr/>
        </p:nvCxnSpPr>
        <p:spPr>
          <a:xfrm>
            <a:off x="6766246" y="2820767"/>
            <a:ext cx="18000" cy="3245600"/>
          </a:xfrm>
          <a:prstGeom prst="straightConnector1">
            <a:avLst/>
          </a:prstGeom>
          <a:noFill/>
          <a:ln w="2857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7E8762B-A389-4863-A77B-7E4581FF2351}"/>
              </a:ext>
            </a:extLst>
          </p:cNvPr>
          <p:cNvCxnSpPr>
            <a:cxnSpLocks/>
            <a:endCxn id="26" idx="0"/>
          </p:cNvCxnSpPr>
          <p:nvPr/>
        </p:nvCxnSpPr>
        <p:spPr>
          <a:xfrm flipH="1">
            <a:off x="1336835" y="3099304"/>
            <a:ext cx="2476" cy="2527123"/>
          </a:xfrm>
          <a:prstGeom prst="straightConnector1">
            <a:avLst/>
          </a:prstGeom>
          <a:ln w="5715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722;p78">
            <a:extLst>
              <a:ext uri="{FF2B5EF4-FFF2-40B4-BE49-F238E27FC236}">
                <a16:creationId xmlns:a16="http://schemas.microsoft.com/office/drawing/2014/main" id="{4CB9A67D-5A9A-43DE-A73D-418E1D9051B1}"/>
              </a:ext>
            </a:extLst>
          </p:cNvPr>
          <p:cNvSpPr/>
          <p:nvPr/>
        </p:nvSpPr>
        <p:spPr>
          <a:xfrm>
            <a:off x="590550" y="2839096"/>
            <a:ext cx="1497521" cy="46558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데이터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분류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4" name="Google Shape;722;p78">
            <a:extLst>
              <a:ext uri="{FF2B5EF4-FFF2-40B4-BE49-F238E27FC236}">
                <a16:creationId xmlns:a16="http://schemas.microsoft.com/office/drawing/2014/main" id="{F5EC802A-2D92-4212-ADCC-EF4BB96142F6}"/>
              </a:ext>
            </a:extLst>
          </p:cNvPr>
          <p:cNvSpPr/>
          <p:nvPr/>
        </p:nvSpPr>
        <p:spPr>
          <a:xfrm>
            <a:off x="590550" y="3510405"/>
            <a:ext cx="1497521" cy="46558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연관규칙 추출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5" name="Google Shape;722;p78">
            <a:extLst>
              <a:ext uri="{FF2B5EF4-FFF2-40B4-BE49-F238E27FC236}">
                <a16:creationId xmlns:a16="http://schemas.microsoft.com/office/drawing/2014/main" id="{7C4E5782-E5BF-4AF2-B547-E2E7A0724EF3}"/>
              </a:ext>
            </a:extLst>
          </p:cNvPr>
          <p:cNvSpPr/>
          <p:nvPr/>
        </p:nvSpPr>
        <p:spPr>
          <a:xfrm>
            <a:off x="590550" y="4825147"/>
            <a:ext cx="1497521" cy="46558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적중률 계산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6" name="Google Shape;722;p78">
            <a:extLst>
              <a:ext uri="{FF2B5EF4-FFF2-40B4-BE49-F238E27FC236}">
                <a16:creationId xmlns:a16="http://schemas.microsoft.com/office/drawing/2014/main" id="{0FA6D8C9-1B0D-4762-A6B1-7ECC863C2DEF}"/>
              </a:ext>
            </a:extLst>
          </p:cNvPr>
          <p:cNvSpPr/>
          <p:nvPr/>
        </p:nvSpPr>
        <p:spPr>
          <a:xfrm>
            <a:off x="588074" y="5626427"/>
            <a:ext cx="1497521" cy="46558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추천 상품 선택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7" name="Google Shape;640;p76">
            <a:extLst>
              <a:ext uri="{FF2B5EF4-FFF2-40B4-BE49-F238E27FC236}">
                <a16:creationId xmlns:a16="http://schemas.microsoft.com/office/drawing/2014/main" id="{A0EF6F23-6977-4FB2-880B-175C4F8BF5FE}"/>
              </a:ext>
            </a:extLst>
          </p:cNvPr>
          <p:cNvSpPr/>
          <p:nvPr/>
        </p:nvSpPr>
        <p:spPr>
          <a:xfrm>
            <a:off x="2210928" y="2904005"/>
            <a:ext cx="4378793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1)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판매 데이터를 학습용과 검증용 데이터로 분류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8" name="Google Shape;640;p76">
            <a:extLst>
              <a:ext uri="{FF2B5EF4-FFF2-40B4-BE49-F238E27FC236}">
                <a16:creationId xmlns:a16="http://schemas.microsoft.com/office/drawing/2014/main" id="{1F8E79D9-0D8D-4B9E-9190-353534239BC0}"/>
              </a:ext>
            </a:extLst>
          </p:cNvPr>
          <p:cNvSpPr/>
          <p:nvPr/>
        </p:nvSpPr>
        <p:spPr>
          <a:xfrm>
            <a:off x="2210927" y="3582667"/>
            <a:ext cx="4297777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2)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학습용 데이터를 이용</a:t>
            </a:r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연관규칙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추출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9" name="Google Shape;640;p76">
            <a:extLst>
              <a:ext uri="{FF2B5EF4-FFF2-40B4-BE49-F238E27FC236}">
                <a16:creationId xmlns:a16="http://schemas.microsoft.com/office/drawing/2014/main" id="{053E204E-DF17-47A9-8193-0C0F5D9B09DD}"/>
              </a:ext>
            </a:extLst>
          </p:cNvPr>
          <p:cNvSpPr/>
          <p:nvPr/>
        </p:nvSpPr>
        <p:spPr>
          <a:xfrm>
            <a:off x="2210926" y="4926648"/>
            <a:ext cx="4097777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3)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검증용 데이터를 통해 </a:t>
            </a:r>
            <a:r>
              <a:rPr lang="ko-KR" altLang="en-US" sz="16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적중률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계산</a:t>
            </a:r>
            <a:b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r>
              <a:rPr lang="en-US" altLang="ko-KR" sz="11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ko-KR" altLang="en-US" sz="11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적중률 </a:t>
            </a:r>
            <a:r>
              <a:rPr lang="en-US" altLang="ko-KR" sz="11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= </a:t>
            </a:r>
            <a:r>
              <a:rPr lang="ko-KR" altLang="en-US" sz="11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추천 점수</a:t>
            </a:r>
            <a:endParaRPr sz="11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30" name="Google Shape;640;p76">
            <a:extLst>
              <a:ext uri="{FF2B5EF4-FFF2-40B4-BE49-F238E27FC236}">
                <a16:creationId xmlns:a16="http://schemas.microsoft.com/office/drawing/2014/main" id="{97194D0E-A19A-4FD4-B0D6-BF04DE20232D}"/>
              </a:ext>
            </a:extLst>
          </p:cNvPr>
          <p:cNvSpPr/>
          <p:nvPr/>
        </p:nvSpPr>
        <p:spPr>
          <a:xfrm>
            <a:off x="2210925" y="570638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4)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추천 점수가 높은 상품 순서대로 선정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33" name="Google Shape;640;p76">
            <a:extLst>
              <a:ext uri="{FF2B5EF4-FFF2-40B4-BE49-F238E27FC236}">
                <a16:creationId xmlns:a16="http://schemas.microsoft.com/office/drawing/2014/main" id="{EBE04CF9-FA20-47E6-9FDE-FCBDE76ADCF5}"/>
              </a:ext>
            </a:extLst>
          </p:cNvPr>
          <p:cNvSpPr/>
          <p:nvPr/>
        </p:nvSpPr>
        <p:spPr>
          <a:xfrm>
            <a:off x="2221604" y="3942005"/>
            <a:ext cx="5311804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9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en-US" altLang="ko-KR" sz="9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ko-KR" altLang="en-US" sz="9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「연관상품 추천을 위한 회귀분석모형 기반 연관 규칙 척도 결합기법」</a:t>
            </a:r>
            <a:r>
              <a:rPr lang="en-US" altLang="ko-KR" sz="9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9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이동원</a:t>
            </a:r>
            <a:r>
              <a:rPr lang="en-US" altLang="ko-KR" sz="9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2017</a:t>
            </a:r>
            <a:endParaRPr sz="8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EE0F1CDD-A45C-43F4-B390-11863E6EDB02}"/>
              </a:ext>
            </a:extLst>
          </p:cNvPr>
          <p:cNvCxnSpPr>
            <a:cxnSpLocks/>
          </p:cNvCxnSpPr>
          <p:nvPr/>
        </p:nvCxnSpPr>
        <p:spPr>
          <a:xfrm>
            <a:off x="2265328" y="3396155"/>
            <a:ext cx="433718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CF181DC7-471A-4A34-BA73-758F9711F365}"/>
              </a:ext>
            </a:extLst>
          </p:cNvPr>
          <p:cNvCxnSpPr>
            <a:cxnSpLocks/>
          </p:cNvCxnSpPr>
          <p:nvPr/>
        </p:nvCxnSpPr>
        <p:spPr>
          <a:xfrm>
            <a:off x="2265328" y="4825147"/>
            <a:ext cx="433718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E6B902D-0026-4276-BACF-F166C38287F8}"/>
              </a:ext>
            </a:extLst>
          </p:cNvPr>
          <p:cNvCxnSpPr>
            <a:cxnSpLocks/>
          </p:cNvCxnSpPr>
          <p:nvPr/>
        </p:nvCxnSpPr>
        <p:spPr>
          <a:xfrm>
            <a:off x="2265328" y="5551498"/>
            <a:ext cx="433718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5" name="CustomShape 8">
            <a:extLst>
              <a:ext uri="{FF2B5EF4-FFF2-40B4-BE49-F238E27FC236}">
                <a16:creationId xmlns:a16="http://schemas.microsoft.com/office/drawing/2014/main" id="{1660F5A0-EC21-4DA0-9B80-025B2797C736}"/>
              </a:ext>
            </a:extLst>
          </p:cNvPr>
          <p:cNvSpPr/>
          <p:nvPr/>
        </p:nvSpPr>
        <p:spPr>
          <a:xfrm>
            <a:off x="627137" y="1680237"/>
            <a:ext cx="10937726" cy="557219"/>
          </a:xfrm>
          <a:prstGeom prst="roundRect">
            <a:avLst>
              <a:gd name="adj" fmla="val 19094"/>
            </a:avLst>
          </a:prstGeom>
          <a:solidFill>
            <a:srgbClr val="BDD7F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ko-KR" altLang="en-US" sz="2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데이터 기반 연관상품 프로모션 및 매장 진열에 활용</a:t>
            </a:r>
            <a:endParaRPr lang="en-US" sz="24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6" name="Google Shape;640;p76">
            <a:extLst>
              <a:ext uri="{FF2B5EF4-FFF2-40B4-BE49-F238E27FC236}">
                <a16:creationId xmlns:a16="http://schemas.microsoft.com/office/drawing/2014/main" id="{7D1CC2F3-72ED-42BA-A18D-1BC2D31288DD}"/>
              </a:ext>
            </a:extLst>
          </p:cNvPr>
          <p:cNvSpPr/>
          <p:nvPr/>
        </p:nvSpPr>
        <p:spPr>
          <a:xfrm>
            <a:off x="7167060" y="2875706"/>
            <a:ext cx="4566273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상품별 연관분석 결과 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추천 점수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1D8E319-520B-4E92-A2DD-ED29A398BB89}"/>
              </a:ext>
            </a:extLst>
          </p:cNvPr>
          <p:cNvSpPr/>
          <p:nvPr/>
        </p:nvSpPr>
        <p:spPr>
          <a:xfrm>
            <a:off x="6991944" y="2990726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8" name="Google Shape;496;p60">
            <a:extLst>
              <a:ext uri="{FF2B5EF4-FFF2-40B4-BE49-F238E27FC236}">
                <a16:creationId xmlns:a16="http://schemas.microsoft.com/office/drawing/2014/main" id="{62FBC4E5-D64F-42DA-B591-6965F61E5B1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11980" r="50864"/>
          <a:stretch/>
        </p:blipFill>
        <p:spPr>
          <a:xfrm>
            <a:off x="6940608" y="3385087"/>
            <a:ext cx="2355394" cy="216503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</p:pic>
      <p:sp>
        <p:nvSpPr>
          <p:cNvPr id="49" name="Google Shape;486;p60">
            <a:extLst>
              <a:ext uri="{FF2B5EF4-FFF2-40B4-BE49-F238E27FC236}">
                <a16:creationId xmlns:a16="http://schemas.microsoft.com/office/drawing/2014/main" id="{F018D5AE-60D4-49F9-B9BB-768ED4298D01}"/>
              </a:ext>
            </a:extLst>
          </p:cNvPr>
          <p:cNvSpPr/>
          <p:nvPr/>
        </p:nvSpPr>
        <p:spPr>
          <a:xfrm>
            <a:off x="6956768" y="3387103"/>
            <a:ext cx="4626682" cy="2449173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0" name="Google Shape;398;p56">
            <a:extLst>
              <a:ext uri="{FF2B5EF4-FFF2-40B4-BE49-F238E27FC236}">
                <a16:creationId xmlns:a16="http://schemas.microsoft.com/office/drawing/2014/main" id="{4AA553DB-1F72-4F48-B376-6C2A8F88D71B}"/>
              </a:ext>
            </a:extLst>
          </p:cNvPr>
          <p:cNvSpPr txBox="1"/>
          <p:nvPr/>
        </p:nvSpPr>
        <p:spPr>
          <a:xfrm>
            <a:off x="6950380" y="5804100"/>
            <a:ext cx="4565849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햄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우유의 연관분석 결과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: 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식빵과의 연관도가 가장 높게 나타난다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D0CC27B-D5E6-44E0-9F4B-2221BC5B121C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2" name="Google Shape;409;p57">
            <a:extLst>
              <a:ext uri="{FF2B5EF4-FFF2-40B4-BE49-F238E27FC236}">
                <a16:creationId xmlns:a16="http://schemas.microsoft.com/office/drawing/2014/main" id="{37CE6040-5A49-4FA1-A085-EF461ABA2628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8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4" name="Google Shape;306;p54">
            <a:extLst>
              <a:ext uri="{FF2B5EF4-FFF2-40B4-BE49-F238E27FC236}">
                <a16:creationId xmlns:a16="http://schemas.microsoft.com/office/drawing/2014/main" id="{C0CB294A-43EE-49F6-9917-FF090AAA7673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5" name="Google Shape;307;p54">
            <a:extLst>
              <a:ext uri="{FF2B5EF4-FFF2-40B4-BE49-F238E27FC236}">
                <a16:creationId xmlns:a16="http://schemas.microsoft.com/office/drawing/2014/main" id="{AA9D70B2-41CA-4124-91F2-9B0819E0D2A4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6" name="Google Shape;413;p57">
            <a:extLst>
              <a:ext uri="{FF2B5EF4-FFF2-40B4-BE49-F238E27FC236}">
                <a16:creationId xmlns:a16="http://schemas.microsoft.com/office/drawing/2014/main" id="{DE033DF1-1514-41DB-A9D8-9D32A5C33392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회귀모형 기반 연관분석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7" name="Google Shape;410;p57">
            <a:extLst>
              <a:ext uri="{FF2B5EF4-FFF2-40B4-BE49-F238E27FC236}">
                <a16:creationId xmlns:a16="http://schemas.microsoft.com/office/drawing/2014/main" id="{EBD1562A-0EE1-4395-8FFE-BF000D5DB424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58" name="Google Shape;410;p57">
            <a:extLst>
              <a:ext uri="{FF2B5EF4-FFF2-40B4-BE49-F238E27FC236}">
                <a16:creationId xmlns:a16="http://schemas.microsoft.com/office/drawing/2014/main" id="{25B2B546-DB37-4EE2-986C-5DA8C7E0A1D1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59" name="Picture 6" descr="Krakatau Posco Energy">
            <a:extLst>
              <a:ext uri="{FF2B5EF4-FFF2-40B4-BE49-F238E27FC236}">
                <a16:creationId xmlns:a16="http://schemas.microsoft.com/office/drawing/2014/main" id="{11EB99F0-D34F-47CA-A0DA-632B7A2A4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0" name="Google Shape;406;p57">
            <a:extLst>
              <a:ext uri="{FF2B5EF4-FFF2-40B4-BE49-F238E27FC236}">
                <a16:creationId xmlns:a16="http://schemas.microsoft.com/office/drawing/2014/main" id="{5300C6E3-5BB8-46E4-9BB9-8558A1930532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1" name="Google Shape;408;p57">
            <a:extLst>
              <a:ext uri="{FF2B5EF4-FFF2-40B4-BE49-F238E27FC236}">
                <a16:creationId xmlns:a16="http://schemas.microsoft.com/office/drawing/2014/main" id="{597C8731-FEA7-4615-AA4C-56E5F873C93C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5185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1"/>
          <p:cNvSpPr/>
          <p:nvPr/>
        </p:nvSpPr>
        <p:spPr>
          <a:xfrm>
            <a:off x="5819026" y="2818428"/>
            <a:ext cx="6667618" cy="3185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10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일 까지의 두부 판매량 데이터를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Train set 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으로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br>
              <a:rPr lang="en-US" altLang="ko-KR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3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다음날인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10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일의 두부 판매량 예측</a:t>
            </a:r>
            <a:endParaRPr lang="en-US" altLang="ko-KR" sz="165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b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일 단위의 상품 총 판매량에 대하여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ARIMA 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모형 적용</a:t>
            </a:r>
            <a:br>
              <a:rPr lang="en-US" altLang="ko-KR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3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</a:t>
            </a:r>
            <a:r>
              <a:rPr lang="ko-KR" altLang="en-US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</a:t>
            </a:r>
            <a:r>
              <a:rPr lang="en-US" altLang="ko-KR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ARIMA_para. (p=1, d=1, q=0)</a:t>
            </a:r>
            <a:br>
              <a:rPr lang="en-US" altLang="ko-KR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2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r>
              <a:rPr lang="en-US" altLang="ko-KR" sz="12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</a:t>
            </a:r>
            <a:r>
              <a:rPr lang="en-US" altLang="ko-KR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Train data set </a:t>
            </a:r>
            <a:r>
              <a:rPr lang="ko-KR" altLang="en-US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갯수 </a:t>
            </a:r>
            <a:r>
              <a:rPr lang="en-US" altLang="ko-KR" sz="153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273</a:t>
            </a:r>
            <a:br>
              <a:rPr lang="en-US" altLang="ko-KR" sz="160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140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ko-KR" altLang="en-US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결과 </a:t>
            </a:r>
            <a:r>
              <a:rPr lang="en-US" altLang="ko-KR" sz="165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endParaRPr sz="165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524" name="Google Shape;52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201" y="3513305"/>
            <a:ext cx="4501696" cy="2788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9866" y="5151069"/>
            <a:ext cx="2425646" cy="10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50EC90F5-CEEE-4671-93E3-05E14AB39FF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1" name="Google Shape;409;p57">
            <a:extLst>
              <a:ext uri="{FF2B5EF4-FFF2-40B4-BE49-F238E27FC236}">
                <a16:creationId xmlns:a16="http://schemas.microsoft.com/office/drawing/2014/main" id="{02895109-5D39-4A7C-A56E-E9B2788142E5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9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2" name="Google Shape;306;p54">
            <a:extLst>
              <a:ext uri="{FF2B5EF4-FFF2-40B4-BE49-F238E27FC236}">
                <a16:creationId xmlns:a16="http://schemas.microsoft.com/office/drawing/2014/main" id="{59EA14EE-C7F9-4C7A-94AC-9F3B69FF7FCE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3" name="Google Shape;307;p54">
            <a:extLst>
              <a:ext uri="{FF2B5EF4-FFF2-40B4-BE49-F238E27FC236}">
                <a16:creationId xmlns:a16="http://schemas.microsoft.com/office/drawing/2014/main" id="{69D9AB3A-C50D-465E-867C-E0C0C5E9FED6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4" name="Google Shape;413;p57">
            <a:extLst>
              <a:ext uri="{FF2B5EF4-FFF2-40B4-BE49-F238E27FC236}">
                <a16:creationId xmlns:a16="http://schemas.microsoft.com/office/drawing/2014/main" id="{687652F9-5DF8-4F52-952E-CD8063F80EC6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시계열 분석 </a:t>
            </a:r>
            <a:r>
              <a:rPr lang="en-US" altLang="ko-KR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_ </a:t>
            </a:r>
            <a:r>
              <a:rPr lang="en-US" altLang="ko-KR" sz="2933" b="1">
                <a:solidFill>
                  <a:schemeClr val="bg2">
                    <a:lumMod val="50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ARIMA </a:t>
            </a:r>
            <a:r>
              <a:rPr lang="ko-KR" altLang="en-US" sz="2933" b="1">
                <a:solidFill>
                  <a:schemeClr val="bg2">
                    <a:lumMod val="50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모형</a:t>
            </a:r>
            <a:endParaRPr sz="2933" b="1">
              <a:solidFill>
                <a:schemeClr val="bg2">
                  <a:lumMod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25" name="Google Shape;408;p57">
            <a:extLst>
              <a:ext uri="{FF2B5EF4-FFF2-40B4-BE49-F238E27FC236}">
                <a16:creationId xmlns:a16="http://schemas.microsoft.com/office/drawing/2014/main" id="{E3400EB0-6208-4F59-95EA-ED99AD80519F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26" name="Google Shape;410;p57">
            <a:extLst>
              <a:ext uri="{FF2B5EF4-FFF2-40B4-BE49-F238E27FC236}">
                <a16:creationId xmlns:a16="http://schemas.microsoft.com/office/drawing/2014/main" id="{5A998433-01F6-4B5E-AC67-AAD4CBF48FCB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27" name="Google Shape;410;p57">
            <a:extLst>
              <a:ext uri="{FF2B5EF4-FFF2-40B4-BE49-F238E27FC236}">
                <a16:creationId xmlns:a16="http://schemas.microsoft.com/office/drawing/2014/main" id="{A11F7E60-BFB5-4629-AD69-84C0DF027BC8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28" name="Picture 6" descr="Krakatau Posco Energy">
            <a:extLst>
              <a:ext uri="{FF2B5EF4-FFF2-40B4-BE49-F238E27FC236}">
                <a16:creationId xmlns:a16="http://schemas.microsoft.com/office/drawing/2014/main" id="{60505B34-0026-4E7B-BCE7-3E2D3B7D6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Google Shape;406;p57">
            <a:extLst>
              <a:ext uri="{FF2B5EF4-FFF2-40B4-BE49-F238E27FC236}">
                <a16:creationId xmlns:a16="http://schemas.microsoft.com/office/drawing/2014/main" id="{BC2D2CAD-7BE4-4039-B0DE-92E2533A3A95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" name="Google Shape;486;p60">
            <a:extLst>
              <a:ext uri="{FF2B5EF4-FFF2-40B4-BE49-F238E27FC236}">
                <a16:creationId xmlns:a16="http://schemas.microsoft.com/office/drawing/2014/main" id="{3D93FA70-6566-4133-872C-5B35A3D034E4}"/>
              </a:ext>
            </a:extLst>
          </p:cNvPr>
          <p:cNvSpPr/>
          <p:nvPr/>
        </p:nvSpPr>
        <p:spPr>
          <a:xfrm>
            <a:off x="337260" y="2666724"/>
            <a:ext cx="11517480" cy="3692066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" name="Google Shape;497;p60">
            <a:extLst>
              <a:ext uri="{FF2B5EF4-FFF2-40B4-BE49-F238E27FC236}">
                <a16:creationId xmlns:a16="http://schemas.microsoft.com/office/drawing/2014/main" id="{21B05D06-ACD9-474F-AADB-538DFEAF8B98}"/>
              </a:ext>
            </a:extLst>
          </p:cNvPr>
          <p:cNvSpPr/>
          <p:nvPr/>
        </p:nvSpPr>
        <p:spPr>
          <a:xfrm>
            <a:off x="468631" y="2369604"/>
            <a:ext cx="11254739" cy="185091"/>
          </a:xfrm>
          <a:prstGeom prst="triangle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CustomShape 8">
            <a:extLst>
              <a:ext uri="{FF2B5EF4-FFF2-40B4-BE49-F238E27FC236}">
                <a16:creationId xmlns:a16="http://schemas.microsoft.com/office/drawing/2014/main" id="{4A68D2A4-8F3E-4951-8229-FF9E3DB365BD}"/>
              </a:ext>
            </a:extLst>
          </p:cNvPr>
          <p:cNvSpPr/>
          <p:nvPr/>
        </p:nvSpPr>
        <p:spPr>
          <a:xfrm>
            <a:off x="627137" y="1680237"/>
            <a:ext cx="10937726" cy="557219"/>
          </a:xfrm>
          <a:prstGeom prst="roundRect">
            <a:avLst>
              <a:gd name="adj" fmla="val 19094"/>
            </a:avLst>
          </a:prstGeom>
          <a:solidFill>
            <a:srgbClr val="BDD7F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ko-KR" altLang="en-US" sz="2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예측을 통한 최적의 재고관리로</a:t>
            </a:r>
            <a:r>
              <a:rPr lang="en-US" altLang="ko-KR" sz="2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2400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상품 신선도 유지 가능</a:t>
            </a:r>
            <a:endParaRPr lang="en-US" sz="24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3" name="Google Shape;640;p76">
            <a:extLst>
              <a:ext uri="{FF2B5EF4-FFF2-40B4-BE49-F238E27FC236}">
                <a16:creationId xmlns:a16="http://schemas.microsoft.com/office/drawing/2014/main" id="{CC919C35-72F3-4889-AEA0-0CEA1F4C2C0D}"/>
              </a:ext>
            </a:extLst>
          </p:cNvPr>
          <p:cNvSpPr/>
          <p:nvPr/>
        </p:nvSpPr>
        <p:spPr>
          <a:xfrm>
            <a:off x="739479" y="2780278"/>
            <a:ext cx="4566273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/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ARIMA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모형을 통한 필요 재고량 예측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3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</a:t>
            </a:r>
            <a:r>
              <a:rPr lang="en-US" altLang="ko-KR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과거부터의 선형</a:t>
            </a:r>
            <a:r>
              <a:rPr lang="en-US" altLang="ko-KR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2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추세 관계를 반영하는 모형</a:t>
            </a:r>
            <a:endParaRPr lang="ko-KR" altLang="en-US" sz="152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01A935C-3411-4C24-88C2-ED3831273E62}"/>
              </a:ext>
            </a:extLst>
          </p:cNvPr>
          <p:cNvSpPr/>
          <p:nvPr/>
        </p:nvSpPr>
        <p:spPr>
          <a:xfrm>
            <a:off x="564363" y="2874978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5" name="Google Shape;500;p60">
            <a:extLst>
              <a:ext uri="{FF2B5EF4-FFF2-40B4-BE49-F238E27FC236}">
                <a16:creationId xmlns:a16="http://schemas.microsoft.com/office/drawing/2014/main" id="{05744917-05C4-4967-A2E5-29BCA115936B}"/>
              </a:ext>
            </a:extLst>
          </p:cNvPr>
          <p:cNvCxnSpPr/>
          <p:nvPr/>
        </p:nvCxnSpPr>
        <p:spPr>
          <a:xfrm>
            <a:off x="5423016" y="2914286"/>
            <a:ext cx="18000" cy="3245600"/>
          </a:xfrm>
          <a:prstGeom prst="straightConnector1">
            <a:avLst/>
          </a:prstGeom>
          <a:noFill/>
          <a:ln w="2857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9A3FACB-9F79-4777-83AC-C0ADA9BB5BD8}"/>
              </a:ext>
            </a:extLst>
          </p:cNvPr>
          <p:cNvSpPr/>
          <p:nvPr/>
        </p:nvSpPr>
        <p:spPr>
          <a:xfrm rot="16200000">
            <a:off x="175852" y="4590416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판매량</a:t>
            </a:r>
            <a:endParaRPr lang="ko-KR" altLang="en-US" sz="900" b="1">
              <a:solidFill>
                <a:schemeClr val="tx1">
                  <a:lumMod val="65000"/>
                  <a:lumOff val="3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D5C97B5-DE1D-4739-B9B9-34262C5F25C9}"/>
              </a:ext>
            </a:extLst>
          </p:cNvPr>
          <p:cNvSpPr/>
          <p:nvPr/>
        </p:nvSpPr>
        <p:spPr>
          <a:xfrm>
            <a:off x="2367058" y="6100611"/>
            <a:ext cx="813980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공급일자</a:t>
            </a:r>
          </a:p>
        </p:txBody>
      </p:sp>
      <p:sp>
        <p:nvSpPr>
          <p:cNvPr id="38" name="Google Shape;486;p60">
            <a:extLst>
              <a:ext uri="{FF2B5EF4-FFF2-40B4-BE49-F238E27FC236}">
                <a16:creationId xmlns:a16="http://schemas.microsoft.com/office/drawing/2014/main" id="{E318A706-BAA7-449A-A40D-F13183EDA14A}"/>
              </a:ext>
            </a:extLst>
          </p:cNvPr>
          <p:cNvSpPr/>
          <p:nvPr/>
        </p:nvSpPr>
        <p:spPr>
          <a:xfrm>
            <a:off x="6096000" y="5151070"/>
            <a:ext cx="2425646" cy="1004924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9" name="Google Shape;605;p74">
            <a:extLst>
              <a:ext uri="{FF2B5EF4-FFF2-40B4-BE49-F238E27FC236}">
                <a16:creationId xmlns:a16="http://schemas.microsoft.com/office/drawing/2014/main" id="{80D78F98-D3FC-4608-90DD-BC06534D0399}"/>
              </a:ext>
            </a:extLst>
          </p:cNvPr>
          <p:cNvSpPr/>
          <p:nvPr/>
        </p:nvSpPr>
        <p:spPr>
          <a:xfrm rot="5400000">
            <a:off x="8283641" y="5602430"/>
            <a:ext cx="932355" cy="123344"/>
          </a:xfrm>
          <a:prstGeom prst="triangle">
            <a:avLst>
              <a:gd name="adj" fmla="val 50000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0" name="Google Shape;521;p61">
            <a:extLst>
              <a:ext uri="{FF2B5EF4-FFF2-40B4-BE49-F238E27FC236}">
                <a16:creationId xmlns:a16="http://schemas.microsoft.com/office/drawing/2014/main" id="{D7683863-3C25-4D2C-8FC8-5C6105C24C07}"/>
              </a:ext>
            </a:extLst>
          </p:cNvPr>
          <p:cNvSpPr/>
          <p:nvPr/>
        </p:nvSpPr>
        <p:spPr>
          <a:xfrm>
            <a:off x="8871924" y="5266606"/>
            <a:ext cx="3024456" cy="1185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예측을 통해 상품 주문량 조정 가능</a:t>
            </a:r>
            <a:b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</a:br>
            <a:b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</a:b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재고 관리 비용 감소 기대</a:t>
            </a:r>
            <a:endParaRPr sz="1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1" name="Google Shape;399;p56">
            <a:extLst>
              <a:ext uri="{FF2B5EF4-FFF2-40B4-BE49-F238E27FC236}">
                <a16:creationId xmlns:a16="http://schemas.microsoft.com/office/drawing/2014/main" id="{79C7F28D-B9A1-4BF1-BB29-7665A114EF52}"/>
              </a:ext>
            </a:extLst>
          </p:cNvPr>
          <p:cNvSpPr/>
          <p:nvPr/>
        </p:nvSpPr>
        <p:spPr>
          <a:xfrm>
            <a:off x="6985000" y="5156357"/>
            <a:ext cx="1544378" cy="994556"/>
          </a:xfrm>
          <a:prstGeom prst="roundRect">
            <a:avLst>
              <a:gd name="adj" fmla="val 6292"/>
            </a:avLst>
          </a:prstGeom>
          <a:noFill/>
          <a:ln w="2857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022B7CB3-70AF-415A-9390-99953AFA4F80}"/>
              </a:ext>
            </a:extLst>
          </p:cNvPr>
          <p:cNvCxnSpPr>
            <a:cxnSpLocks/>
          </p:cNvCxnSpPr>
          <p:nvPr/>
        </p:nvCxnSpPr>
        <p:spPr>
          <a:xfrm>
            <a:off x="5819026" y="4630905"/>
            <a:ext cx="5590654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A7DEFB0-E483-4C3F-9788-58D0DA5A26EC}"/>
              </a:ext>
            </a:extLst>
          </p:cNvPr>
          <p:cNvSpPr/>
          <p:nvPr/>
        </p:nvSpPr>
        <p:spPr>
          <a:xfrm>
            <a:off x="1863241" y="1812746"/>
            <a:ext cx="3456710" cy="593080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B, C </a:t>
            </a:r>
            <a:r>
              <a:rPr lang="ko-KR" altLang="en-US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</a:t>
            </a:r>
            <a:br>
              <a:rPr lang="en-US" altLang="ko-KR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 필요</a:t>
            </a:r>
          </a:p>
        </p:txBody>
      </p:sp>
      <p:sp>
        <p:nvSpPr>
          <p:cNvPr id="561" name="Google Shape;561;p63"/>
          <p:cNvSpPr/>
          <p:nvPr/>
        </p:nvSpPr>
        <p:spPr>
          <a:xfrm>
            <a:off x="5466792" y="1799702"/>
            <a:ext cx="56292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endParaRPr sz="1467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C6E3C57-5E1F-435F-902F-D61AA3007CFE}"/>
              </a:ext>
            </a:extLst>
          </p:cNvPr>
          <p:cNvSpPr/>
          <p:nvPr/>
        </p:nvSpPr>
        <p:spPr>
          <a:xfrm>
            <a:off x="1645916" y="1341125"/>
            <a:ext cx="3904172" cy="4775186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23AEF-7A38-49D3-9481-0ADDA809E318}"/>
              </a:ext>
            </a:extLst>
          </p:cNvPr>
          <p:cNvSpPr/>
          <p:nvPr/>
        </p:nvSpPr>
        <p:spPr>
          <a:xfrm>
            <a:off x="2902891" y="1142827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분석 결과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76BAECA-C274-42E6-80D2-1FB2B0949185}"/>
              </a:ext>
            </a:extLst>
          </p:cNvPr>
          <p:cNvSpPr/>
          <p:nvPr/>
        </p:nvSpPr>
        <p:spPr>
          <a:xfrm>
            <a:off x="6691779" y="1335938"/>
            <a:ext cx="3904172" cy="4775185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40" name="Google Shape;410;p57">
            <a:extLst>
              <a:ext uri="{FF2B5EF4-FFF2-40B4-BE49-F238E27FC236}">
                <a16:creationId xmlns:a16="http://schemas.microsoft.com/office/drawing/2014/main" id="{1849DE9B-73A5-43BE-926B-5C679D75FF2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1" name="Google Shape;410;p57">
            <a:extLst>
              <a:ext uri="{FF2B5EF4-FFF2-40B4-BE49-F238E27FC236}">
                <a16:creationId xmlns:a16="http://schemas.microsoft.com/office/drawing/2014/main" id="{0CE796EB-7711-436F-9769-C4EA2989461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2" name="Picture 6" descr="Krakatau Posco Energy">
            <a:extLst>
              <a:ext uri="{FF2B5EF4-FFF2-40B4-BE49-F238E27FC236}">
                <a16:creationId xmlns:a16="http://schemas.microsoft.com/office/drawing/2014/main" id="{32B0BDF2-F6D0-44CB-8314-6481A0331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Google Shape;406;p57">
            <a:extLst>
              <a:ext uri="{FF2B5EF4-FFF2-40B4-BE49-F238E27FC236}">
                <a16:creationId xmlns:a16="http://schemas.microsoft.com/office/drawing/2014/main" id="{CF127D67-CC0F-4659-8F8C-D56DB06028D1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8257D9A-EEFC-4115-A914-B0103A1817C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5" name="Google Shape;409;p57">
            <a:extLst>
              <a:ext uri="{FF2B5EF4-FFF2-40B4-BE49-F238E27FC236}">
                <a16:creationId xmlns:a16="http://schemas.microsoft.com/office/drawing/2014/main" id="{B8BBA419-0CD6-48AA-AD84-765DF324D3CE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0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4" name="Google Shape;408;p57">
            <a:extLst>
              <a:ext uri="{FF2B5EF4-FFF2-40B4-BE49-F238E27FC236}">
                <a16:creationId xmlns:a16="http://schemas.microsoft.com/office/drawing/2014/main" id="{63FC8495-57F0-415F-ADCB-DDEF52267F4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9884DF-7370-40CC-9B58-1D5B2C3C4230}"/>
              </a:ext>
            </a:extLst>
          </p:cNvPr>
          <p:cNvSpPr/>
          <p:nvPr/>
        </p:nvSpPr>
        <p:spPr>
          <a:xfrm>
            <a:off x="1863241" y="2439623"/>
            <a:ext cx="3456710" cy="593080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고객층인</a:t>
            </a:r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40, 50, 60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대가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마켓 매출에 큰 영향을 미침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CA0900B-2407-4FD6-A612-24FBC37FDA6F}"/>
              </a:ext>
            </a:extLst>
          </p:cNvPr>
          <p:cNvSpPr/>
          <p:nvPr/>
        </p:nvSpPr>
        <p:spPr>
          <a:xfrm>
            <a:off x="1863241" y="3029378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 결과를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 프로모션 전략 수립 필요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7873B01-D414-4E65-8CA1-0B4CE396D40D}"/>
              </a:ext>
            </a:extLst>
          </p:cNvPr>
          <p:cNvSpPr/>
          <p:nvPr/>
        </p:nvSpPr>
        <p:spPr>
          <a:xfrm>
            <a:off x="1863241" y="3709747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연관분석 결과를 활용한 효과적인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매장진열 및 프로모션 수립 필요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CF1E9A1-CB06-4BD4-AE60-CCC40CA4BBE3}"/>
              </a:ext>
            </a:extLst>
          </p:cNvPr>
          <p:cNvSpPr/>
          <p:nvPr/>
        </p:nvSpPr>
        <p:spPr>
          <a:xfrm>
            <a:off x="1863241" y="4335523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시계열 분석 예측을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효과적인 재고관리 필요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4CE32D5-0A8C-49AD-BD35-99D7B475EFC9}"/>
              </a:ext>
            </a:extLst>
          </p:cNvPr>
          <p:cNvSpPr/>
          <p:nvPr/>
        </p:nvSpPr>
        <p:spPr>
          <a:xfrm>
            <a:off x="1863241" y="4990953"/>
            <a:ext cx="3456710" cy="800029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 매출액 예측 모델링을 이용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새로운 </a:t>
            </a:r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기준을 만들어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 잠재 등급화 필요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8D344615-570D-4786-A79B-CCA3E2319BFE}"/>
              </a:ext>
            </a:extLst>
          </p:cNvPr>
          <p:cNvSpPr/>
          <p:nvPr/>
        </p:nvSpPr>
        <p:spPr>
          <a:xfrm>
            <a:off x="6923278" y="1935653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B, C 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D1054A95-7665-418C-98A1-9EDF5CEED491}"/>
              </a:ext>
            </a:extLst>
          </p:cNvPr>
          <p:cNvSpPr/>
          <p:nvPr/>
        </p:nvSpPr>
        <p:spPr>
          <a:xfrm>
            <a:off x="6923278" y="2829637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군집분석을 통한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대상 상품 추천 서비스 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B0D181AA-7A71-426B-A0D1-DCBFC246BFB3}"/>
              </a:ext>
            </a:extLst>
          </p:cNvPr>
          <p:cNvSpPr/>
          <p:nvPr/>
        </p:nvSpPr>
        <p:spPr>
          <a:xfrm>
            <a:off x="6923278" y="3751631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 분석과 시계열 분석을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최적의 상품 진열과 재고 관리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A1A5F146-659B-4C6B-80F5-2F9753797A06}"/>
              </a:ext>
            </a:extLst>
          </p:cNvPr>
          <p:cNvSpPr/>
          <p:nvPr/>
        </p:nvSpPr>
        <p:spPr>
          <a:xfrm>
            <a:off x="6923278" y="4668799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잠재적 우수고객 관리 및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 프로모션 전략 수립</a:t>
            </a: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D73A1FA0-6D2E-49E6-987B-826D73BA65A7}"/>
              </a:ext>
            </a:extLst>
          </p:cNvPr>
          <p:cNvSpPr/>
          <p:nvPr/>
        </p:nvSpPr>
        <p:spPr>
          <a:xfrm>
            <a:off x="7957983" y="1142827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개선안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D4CD979-57A8-4B74-9D16-BC0AC943623F}"/>
              </a:ext>
            </a:extLst>
          </p:cNvPr>
          <p:cNvSpPr/>
          <p:nvPr/>
        </p:nvSpPr>
        <p:spPr>
          <a:xfrm>
            <a:off x="1863241" y="1794307"/>
            <a:ext cx="3456710" cy="611519"/>
          </a:xfrm>
          <a:prstGeom prst="roundRect">
            <a:avLst>
              <a:gd name="adj" fmla="val 3376"/>
            </a:avLst>
          </a:prstGeom>
          <a:noFill/>
          <a:ln w="57150">
            <a:solidFill>
              <a:srgbClr val="FF4B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94380B9-6895-48FD-9261-4AE36EFE1BA0}"/>
              </a:ext>
            </a:extLst>
          </p:cNvPr>
          <p:cNvCxnSpPr>
            <a:stCxn id="4" idx="3"/>
            <a:endCxn id="39" idx="1"/>
          </p:cNvCxnSpPr>
          <p:nvPr/>
        </p:nvCxnSpPr>
        <p:spPr>
          <a:xfrm>
            <a:off x="5319951" y="2100067"/>
            <a:ext cx="1603327" cy="132126"/>
          </a:xfrm>
          <a:prstGeom prst="straightConnector1">
            <a:avLst/>
          </a:prstGeom>
          <a:ln w="38100">
            <a:solidFill>
              <a:srgbClr val="FF4B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B4BE8C88-9003-4097-B368-BC71ECFAC249}"/>
              </a:ext>
            </a:extLst>
          </p:cNvPr>
          <p:cNvSpPr/>
          <p:nvPr/>
        </p:nvSpPr>
        <p:spPr>
          <a:xfrm>
            <a:off x="1863241" y="2454828"/>
            <a:ext cx="3456710" cy="1221397"/>
          </a:xfrm>
          <a:prstGeom prst="roundRect">
            <a:avLst>
              <a:gd name="adj" fmla="val 6685"/>
            </a:avLst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93C6D559-2F97-4D67-BD5F-0E4D6CCD8585}"/>
              </a:ext>
            </a:extLst>
          </p:cNvPr>
          <p:cNvCxnSpPr>
            <a:cxnSpLocks/>
            <a:stCxn id="57" idx="3"/>
            <a:endCxn id="46" idx="1"/>
          </p:cNvCxnSpPr>
          <p:nvPr/>
        </p:nvCxnSpPr>
        <p:spPr>
          <a:xfrm>
            <a:off x="5319951" y="3065527"/>
            <a:ext cx="1603327" cy="6065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2174AC13-86FE-4324-82F2-006FE8D42EFF}"/>
              </a:ext>
            </a:extLst>
          </p:cNvPr>
          <p:cNvSpPr/>
          <p:nvPr/>
        </p:nvSpPr>
        <p:spPr>
          <a:xfrm>
            <a:off x="1863241" y="3739475"/>
            <a:ext cx="3456710" cy="1221397"/>
          </a:xfrm>
          <a:prstGeom prst="roundRect">
            <a:avLst>
              <a:gd name="adj" fmla="val 8349"/>
            </a:avLst>
          </a:prstGeom>
          <a:noFill/>
          <a:ln w="57150">
            <a:solidFill>
              <a:srgbClr val="50B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EC02A50C-B6BD-4714-8B32-CAB3B041F0E2}"/>
              </a:ext>
            </a:extLst>
          </p:cNvPr>
          <p:cNvCxnSpPr>
            <a:cxnSpLocks/>
            <a:stCxn id="60" idx="3"/>
            <a:endCxn id="51" idx="1"/>
          </p:cNvCxnSpPr>
          <p:nvPr/>
        </p:nvCxnSpPr>
        <p:spPr>
          <a:xfrm flipV="1">
            <a:off x="5319951" y="4048171"/>
            <a:ext cx="1603327" cy="302003"/>
          </a:xfrm>
          <a:prstGeom prst="straightConnector1">
            <a:avLst/>
          </a:prstGeom>
          <a:ln w="3810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342FC7E8-513E-4BA9-96AE-98C6FB7F9C02}"/>
              </a:ext>
            </a:extLst>
          </p:cNvPr>
          <p:cNvSpPr/>
          <p:nvPr/>
        </p:nvSpPr>
        <p:spPr>
          <a:xfrm>
            <a:off x="1863241" y="5007408"/>
            <a:ext cx="3456710" cy="783574"/>
          </a:xfrm>
          <a:prstGeom prst="roundRect">
            <a:avLst>
              <a:gd name="adj" fmla="val 3376"/>
            </a:avLst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03640BE9-AEC0-4F11-894E-40380E747F12}"/>
              </a:ext>
            </a:extLst>
          </p:cNvPr>
          <p:cNvCxnSpPr>
            <a:cxnSpLocks/>
            <a:stCxn id="65" idx="3"/>
            <a:endCxn id="52" idx="1"/>
          </p:cNvCxnSpPr>
          <p:nvPr/>
        </p:nvCxnSpPr>
        <p:spPr>
          <a:xfrm flipV="1">
            <a:off x="5319951" y="4965339"/>
            <a:ext cx="1603327" cy="433856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016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1174D80F-6BDC-438E-8F8D-A85218070818}"/>
              </a:ext>
            </a:extLst>
          </p:cNvPr>
          <p:cNvSpPr/>
          <p:nvPr/>
        </p:nvSpPr>
        <p:spPr>
          <a:xfrm>
            <a:off x="913776" y="3767894"/>
            <a:ext cx="3149561" cy="404227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3B498217-C231-4C53-B3ED-CA0ABFFFC0EF}"/>
              </a:ext>
            </a:extLst>
          </p:cNvPr>
          <p:cNvSpPr/>
          <p:nvPr/>
        </p:nvSpPr>
        <p:spPr>
          <a:xfrm>
            <a:off x="5461842" y="3759130"/>
            <a:ext cx="5853194" cy="314859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5BD12ED6-7D85-47AC-98F8-88729E836EFB}"/>
              </a:ext>
            </a:extLst>
          </p:cNvPr>
          <p:cNvSpPr/>
          <p:nvPr/>
        </p:nvSpPr>
        <p:spPr>
          <a:xfrm>
            <a:off x="5461844" y="2124764"/>
            <a:ext cx="5853192" cy="314859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55" name="Google Shape;555;p63"/>
          <p:cNvSpPr/>
          <p:nvPr/>
        </p:nvSpPr>
        <p:spPr>
          <a:xfrm>
            <a:off x="729275" y="2252843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4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560" name="Google Shape;560;p63"/>
          <p:cNvSpPr/>
          <p:nvPr/>
        </p:nvSpPr>
        <p:spPr>
          <a:xfrm>
            <a:off x="755044" y="2668416"/>
            <a:ext cx="4380400" cy="93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 </a:t>
            </a:r>
            <a:r>
              <a:rPr lang="ko" altLang="en-US" sz="14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한 번 올 때 많이 구매하지만</a:t>
            </a:r>
            <a:r>
              <a:rPr lang="en-US" altLang="ko" sz="14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4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적게 방</a:t>
            </a:r>
            <a:r>
              <a:rPr lang="ko-KR" altLang="en-US" sz="14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문</a:t>
            </a:r>
            <a:br>
              <a:rPr lang="en-US" altLang="ko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sz="8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 </a:t>
            </a:r>
            <a:r>
              <a:rPr lang="ko" altLang="en-US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유동인구가 많은 지역 매장</a:t>
            </a:r>
            <a:r>
              <a:rPr lang="en-US" altLang="ko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(</a:t>
            </a:r>
            <a:r>
              <a:rPr lang="ko-KR" altLang="en-US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기차역</a:t>
            </a:r>
            <a:r>
              <a:rPr lang="en-US" altLang="ko-KR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외국인</a:t>
            </a:r>
            <a:r>
              <a:rPr lang="en-US" altLang="ko-KR" sz="14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endParaRPr sz="1400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61" name="Google Shape;561;p63"/>
          <p:cNvSpPr/>
          <p:nvPr/>
        </p:nvSpPr>
        <p:spPr>
          <a:xfrm>
            <a:off x="5466792" y="2115239"/>
            <a:ext cx="56292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r>
              <a:rPr lang="en-US" altLang="ko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[B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en-US" altLang="ko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  </a:t>
            </a:r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대량구매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특성 </a:t>
            </a:r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활용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및</a:t>
            </a:r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잦은 방문 유도</a:t>
            </a:r>
            <a:endParaRPr sz="16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" altLang="en-US" sz="1467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1467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63" name="Google Shape;563;p63"/>
          <p:cNvSpPr/>
          <p:nvPr/>
        </p:nvSpPr>
        <p:spPr>
          <a:xfrm>
            <a:off x="5520392" y="2476073"/>
            <a:ext cx="6045963" cy="959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1)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구매물품과</a:t>
            </a:r>
            <a:r>
              <a:rPr lang="en-US" altLang="ko-KR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연관도 높은 상품의 </a:t>
            </a:r>
            <a:r>
              <a:rPr lang="ko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중복 할인행사</a:t>
            </a:r>
            <a:r>
              <a:rPr lang="en-US" altLang="ko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지양</a:t>
            </a:r>
            <a:br>
              <a:rPr lang="en-US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2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2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2)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높은 할인율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낮은 빈도의 할인행사 진행</a:t>
            </a:r>
            <a:b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" altLang="en-US" sz="2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3)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구매물품과 연관도 높은 신선제품의 입고 및 상태 알림 서비스</a:t>
            </a:r>
            <a:endParaRPr sz="14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65" name="Google Shape;565;p63"/>
          <p:cNvSpPr/>
          <p:nvPr/>
        </p:nvSpPr>
        <p:spPr>
          <a:xfrm>
            <a:off x="890815" y="3770116"/>
            <a:ext cx="43804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1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C</a:t>
            </a:r>
            <a:r>
              <a:rPr lang="ko" altLang="en-US" sz="21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ko" altLang="en-US" sz="2133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2133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</a:t>
            </a:r>
            <a:r>
              <a:rPr lang="ko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충성고객 多</a:t>
            </a:r>
            <a:r>
              <a:rPr lang="ko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 </a:t>
            </a:r>
            <a:endParaRPr sz="1467" b="1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66" name="Google Shape;566;p63"/>
          <p:cNvSpPr/>
          <p:nvPr/>
        </p:nvSpPr>
        <p:spPr>
          <a:xfrm>
            <a:off x="755044" y="4300979"/>
            <a:ext cx="4380400" cy="1208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 </a:t>
            </a:r>
            <a:r>
              <a:rPr lang="ko" altLang="en-US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한 번 올 때 적게 구매하지만</a:t>
            </a:r>
            <a:r>
              <a:rPr lang="en-US" altLang="ko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자주 방문</a:t>
            </a:r>
            <a:br>
              <a:rPr lang="en-US" altLang="ko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" sz="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        </a:t>
            </a:r>
            <a:r>
              <a:rPr lang="ko-KR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</a:t>
            </a:r>
            <a:r>
              <a:rPr lang="en-US" altLang="ko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매출액과 </a:t>
            </a:r>
            <a:r>
              <a:rPr lang="ko-KR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</a:t>
            </a:r>
            <a:r>
              <a:rPr lang="ko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포인트 </a:t>
            </a:r>
            <a:r>
              <a:rPr lang="ko-KR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증대</a:t>
            </a:r>
            <a:endParaRPr sz="1400" dirty="0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br>
              <a:rPr lang="en-US" altLang="ko" sz="933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- 4</a:t>
            </a:r>
            <a:r>
              <a:rPr lang="ko" altLang="en-US" sz="1400" dirty="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 매장 中 최대 매출</a:t>
            </a:r>
            <a:endParaRPr sz="1400" dirty="0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67" name="Google Shape;567;p63"/>
          <p:cNvSpPr/>
          <p:nvPr/>
        </p:nvSpPr>
        <p:spPr>
          <a:xfrm>
            <a:off x="5461843" y="3744240"/>
            <a:ext cx="5228332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[C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en-US" altLang="ko-KR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  </a:t>
            </a:r>
            <a:r>
              <a:rPr lang="ko-KR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회원 이탈</a:t>
            </a:r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방지 및 대량구매 유도</a:t>
            </a:r>
            <a:endParaRPr sz="16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" altLang="en-US" sz="1467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1467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69" name="Google Shape;569;p63"/>
          <p:cNvSpPr/>
          <p:nvPr/>
        </p:nvSpPr>
        <p:spPr>
          <a:xfrm>
            <a:off x="5515452" y="4105075"/>
            <a:ext cx="6120400" cy="2446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1)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등급별 차등 혜택 적용</a:t>
            </a:r>
            <a:br>
              <a:rPr lang="en-US" altLang="ko" sz="1467" b="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" altLang="en-US" sz="1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-&gt; </a:t>
            </a:r>
            <a:r>
              <a:rPr lang="ko-KR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새롭게 만든 회원등급제를 적용하여</a:t>
            </a:r>
            <a:r>
              <a:rPr lang="en-US" altLang="ko-KR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등급별 할인</a:t>
            </a:r>
            <a:r>
              <a:rPr lang="en-US" altLang="ko-KR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% </a:t>
            </a:r>
            <a:r>
              <a:rPr lang="ko-KR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적용</a:t>
            </a:r>
            <a:br>
              <a:rPr lang="en-US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sz="6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2)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 구매상품의 결품 방지 및 접근성 개선</a:t>
            </a:r>
            <a:br>
              <a:rPr lang="en-US" altLang="ko" sz="1467" b="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" altLang="en-US" sz="1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-&gt;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시계열 분석 결과 활용</a:t>
            </a:r>
            <a:r>
              <a:rPr lang="en-US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신선식품의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최적화된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재고 관리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b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-&gt;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입구 등 가시성 높은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Golden-Zone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구역에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해당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물품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우선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진열</a:t>
            </a:r>
            <a:endParaRPr sz="14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sz="6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3)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충동구매 유도하여 객단가 증대</a:t>
            </a:r>
            <a:br>
              <a:rPr lang="en-US" altLang="ko" sz="1467" b="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" sz="1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</a:t>
            </a:r>
            <a:r>
              <a:rPr lang="ko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-&gt; 주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요 </a:t>
            </a:r>
            <a:r>
              <a:rPr lang="ko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물품</a:t>
            </a:r>
            <a:r>
              <a:rPr lang="ko" altLang="ko-KR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연관도 높은 상품의 </a:t>
            </a:r>
            <a:r>
              <a:rPr lang="ko" altLang="ko-KR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중복 할인행사 진행</a:t>
            </a:r>
            <a:b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-&gt; n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만원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n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 구매 시 상품권 증정 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연관도 높은 상품 전용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상품권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 </a:t>
            </a:r>
            <a:endParaRPr sz="14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C6E3C57-5E1F-435F-902F-D61AA3007CFE}"/>
              </a:ext>
            </a:extLst>
          </p:cNvPr>
          <p:cNvSpPr/>
          <p:nvPr/>
        </p:nvSpPr>
        <p:spPr>
          <a:xfrm>
            <a:off x="513135" y="1913555"/>
            <a:ext cx="3904172" cy="3596370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23AEF-7A38-49D3-9481-0ADDA809E318}"/>
              </a:ext>
            </a:extLst>
          </p:cNvPr>
          <p:cNvSpPr/>
          <p:nvPr/>
        </p:nvSpPr>
        <p:spPr>
          <a:xfrm>
            <a:off x="1770110" y="1673772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76BAECA-C274-42E6-80D2-1FB2B0949185}"/>
              </a:ext>
            </a:extLst>
          </p:cNvPr>
          <p:cNvSpPr/>
          <p:nvPr/>
        </p:nvSpPr>
        <p:spPr>
          <a:xfrm>
            <a:off x="4984995" y="1913555"/>
            <a:ext cx="6800605" cy="4401770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BF1E8E3-8816-437C-94D3-A66BE639EBAE}"/>
              </a:ext>
            </a:extLst>
          </p:cNvPr>
          <p:cNvSpPr/>
          <p:nvPr/>
        </p:nvSpPr>
        <p:spPr>
          <a:xfrm>
            <a:off x="7268167" y="1703617"/>
            <a:ext cx="2234261" cy="284227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</a:t>
            </a:r>
          </a:p>
        </p:txBody>
      </p:sp>
      <p:cxnSp>
        <p:nvCxnSpPr>
          <p:cNvPr id="49" name="Google Shape;353;p55">
            <a:extLst>
              <a:ext uri="{FF2B5EF4-FFF2-40B4-BE49-F238E27FC236}">
                <a16:creationId xmlns:a16="http://schemas.microsoft.com/office/drawing/2014/main" id="{DE74264C-6437-4ACD-9705-AC11898A9D14}"/>
              </a:ext>
            </a:extLst>
          </p:cNvPr>
          <p:cNvCxnSpPr>
            <a:cxnSpLocks/>
          </p:cNvCxnSpPr>
          <p:nvPr/>
        </p:nvCxnSpPr>
        <p:spPr>
          <a:xfrm>
            <a:off x="818530" y="3515427"/>
            <a:ext cx="3270870" cy="0"/>
          </a:xfrm>
          <a:prstGeom prst="straightConnector1">
            <a:avLst/>
          </a:prstGeom>
          <a:noFill/>
          <a:ln w="38100" cap="flat" cmpd="sng">
            <a:solidFill>
              <a:schemeClr val="tx1">
                <a:lumMod val="65000"/>
                <a:lumOff val="35000"/>
              </a:schemeClr>
            </a:solidFill>
            <a:prstDash val="dot"/>
            <a:miter lim="800000"/>
            <a:headEnd type="none" w="sm" len="sm"/>
            <a:tailEnd type="none" w="sm" len="sm"/>
          </a:ln>
        </p:spPr>
      </p:cxnSp>
      <p:cxnSp>
        <p:nvCxnSpPr>
          <p:cNvPr id="53" name="Google Shape;353;p55">
            <a:extLst>
              <a:ext uri="{FF2B5EF4-FFF2-40B4-BE49-F238E27FC236}">
                <a16:creationId xmlns:a16="http://schemas.microsoft.com/office/drawing/2014/main" id="{744F7503-F940-4566-A1FD-CBD185D55A2C}"/>
              </a:ext>
            </a:extLst>
          </p:cNvPr>
          <p:cNvCxnSpPr>
            <a:cxnSpLocks/>
          </p:cNvCxnSpPr>
          <p:nvPr/>
        </p:nvCxnSpPr>
        <p:spPr>
          <a:xfrm>
            <a:off x="5305505" y="3478588"/>
            <a:ext cx="6215936" cy="0"/>
          </a:xfrm>
          <a:prstGeom prst="straightConnector1">
            <a:avLst/>
          </a:prstGeom>
          <a:noFill/>
          <a:ln w="38100" cap="flat" cmpd="sng">
            <a:solidFill>
              <a:schemeClr val="tx1">
                <a:lumMod val="65000"/>
                <a:lumOff val="35000"/>
              </a:schemeClr>
            </a:solidFill>
            <a:prstDash val="dot"/>
            <a:miter lim="800000"/>
            <a:headEnd type="none" w="sm" len="sm"/>
            <a:tailEnd type="none" w="sm" len="sm"/>
          </a:ln>
        </p:spPr>
      </p:cxn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481009BF-B238-4024-95AC-5BA7438FFA1E}"/>
              </a:ext>
            </a:extLst>
          </p:cNvPr>
          <p:cNvSpPr/>
          <p:nvPr/>
        </p:nvSpPr>
        <p:spPr>
          <a:xfrm>
            <a:off x="4533902" y="2628196"/>
            <a:ext cx="346317" cy="435424"/>
          </a:xfrm>
          <a:prstGeom prst="rightArrow">
            <a:avLst/>
          </a:prstGeom>
          <a:solidFill>
            <a:srgbClr val="57C9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CB3EAE19-3B95-402B-8CA2-B7F568379D62}"/>
              </a:ext>
            </a:extLst>
          </p:cNvPr>
          <p:cNvSpPr/>
          <p:nvPr/>
        </p:nvSpPr>
        <p:spPr>
          <a:xfrm>
            <a:off x="4533902" y="4355490"/>
            <a:ext cx="346317" cy="435424"/>
          </a:xfrm>
          <a:prstGeom prst="rightArrow">
            <a:avLst/>
          </a:prstGeom>
          <a:solidFill>
            <a:srgbClr val="57C9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40" name="Google Shape;410;p57">
            <a:extLst>
              <a:ext uri="{FF2B5EF4-FFF2-40B4-BE49-F238E27FC236}">
                <a16:creationId xmlns:a16="http://schemas.microsoft.com/office/drawing/2014/main" id="{1849DE9B-73A5-43BE-926B-5C679D75FF2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1" name="Google Shape;410;p57">
            <a:extLst>
              <a:ext uri="{FF2B5EF4-FFF2-40B4-BE49-F238E27FC236}">
                <a16:creationId xmlns:a16="http://schemas.microsoft.com/office/drawing/2014/main" id="{0CE796EB-7711-436F-9769-C4EA2989461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2" name="Picture 6" descr="Krakatau Posco Energy">
            <a:extLst>
              <a:ext uri="{FF2B5EF4-FFF2-40B4-BE49-F238E27FC236}">
                <a16:creationId xmlns:a16="http://schemas.microsoft.com/office/drawing/2014/main" id="{32B0BDF2-F6D0-44CB-8314-6481A0331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Google Shape;406;p57">
            <a:extLst>
              <a:ext uri="{FF2B5EF4-FFF2-40B4-BE49-F238E27FC236}">
                <a16:creationId xmlns:a16="http://schemas.microsoft.com/office/drawing/2014/main" id="{CF127D67-CC0F-4659-8F8C-D56DB06028D1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8257D9A-EEFC-4115-A914-B0103A1817C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5" name="Google Shape;409;p57">
            <a:extLst>
              <a:ext uri="{FF2B5EF4-FFF2-40B4-BE49-F238E27FC236}">
                <a16:creationId xmlns:a16="http://schemas.microsoft.com/office/drawing/2014/main" id="{B8BBA419-0CD6-48AA-AD84-765DF324D3CE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7" name="Google Shape;306;p54">
            <a:extLst>
              <a:ext uri="{FF2B5EF4-FFF2-40B4-BE49-F238E27FC236}">
                <a16:creationId xmlns:a16="http://schemas.microsoft.com/office/drawing/2014/main" id="{A21B861F-308D-49AA-93F2-FCFB2E8A891B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8" name="Google Shape;307;p54">
            <a:extLst>
              <a:ext uri="{FF2B5EF4-FFF2-40B4-BE49-F238E27FC236}">
                <a16:creationId xmlns:a16="http://schemas.microsoft.com/office/drawing/2014/main" id="{6E86EFE6-3A20-41FA-B282-F6308980F9F0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0" name="Google Shape;413;p57">
            <a:extLst>
              <a:ext uri="{FF2B5EF4-FFF2-40B4-BE49-F238E27FC236}">
                <a16:creationId xmlns:a16="http://schemas.microsoft.com/office/drawing/2014/main" id="{C70087A6-AF2F-4197-8049-33378936429C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 프로모션 진행</a:t>
            </a:r>
            <a:endParaRPr sz="29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4" name="Google Shape;408;p57">
            <a:extLst>
              <a:ext uri="{FF2B5EF4-FFF2-40B4-BE49-F238E27FC236}">
                <a16:creationId xmlns:a16="http://schemas.microsoft.com/office/drawing/2014/main" id="{63FC8495-57F0-415F-ADCB-DDEF52267F4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3A6A97BF-2D1D-43C8-9AE5-9E597AC439FE}"/>
              </a:ext>
            </a:extLst>
          </p:cNvPr>
          <p:cNvSpPr/>
          <p:nvPr/>
        </p:nvSpPr>
        <p:spPr>
          <a:xfrm>
            <a:off x="920874" y="2130719"/>
            <a:ext cx="3142464" cy="404227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8" name="Google Shape;556;p63">
            <a:extLst>
              <a:ext uri="{FF2B5EF4-FFF2-40B4-BE49-F238E27FC236}">
                <a16:creationId xmlns:a16="http://schemas.microsoft.com/office/drawing/2014/main" id="{C469C8AA-0975-414F-A3E7-51CA52970D2C}"/>
              </a:ext>
            </a:extLst>
          </p:cNvPr>
          <p:cNvSpPr/>
          <p:nvPr/>
        </p:nvSpPr>
        <p:spPr>
          <a:xfrm>
            <a:off x="897921" y="2128663"/>
            <a:ext cx="43804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133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B</a:t>
            </a:r>
            <a:r>
              <a:rPr lang="ko" altLang="en-US" sz="2133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ko" altLang="en-US" sz="2133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2133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</a:t>
            </a:r>
            <a:r>
              <a:rPr lang="ko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객단가 높은 고객 多</a:t>
            </a:r>
            <a:r>
              <a:rPr lang="ko" altLang="en-US" sz="1600" b="1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 </a:t>
            </a:r>
            <a:endParaRPr sz="1467" b="1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5" name="Google Shape;555;p63">
            <a:extLst>
              <a:ext uri="{FF2B5EF4-FFF2-40B4-BE49-F238E27FC236}">
                <a16:creationId xmlns:a16="http://schemas.microsoft.com/office/drawing/2014/main" id="{A682033C-BD78-314F-AE5D-6FDBCCD733AD}"/>
              </a:ext>
            </a:extLst>
          </p:cNvPr>
          <p:cNvSpPr/>
          <p:nvPr/>
        </p:nvSpPr>
        <p:spPr>
          <a:xfrm>
            <a:off x="738414" y="3890223"/>
            <a:ext cx="128861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4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76105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6CEFB34-174B-4D7A-A82B-EF51BCE139A2}"/>
              </a:ext>
            </a:extLst>
          </p:cNvPr>
          <p:cNvCxnSpPr>
            <a:cxnSpLocks/>
            <a:stCxn id="56" idx="0"/>
            <a:endCxn id="62" idx="0"/>
          </p:cNvCxnSpPr>
          <p:nvPr/>
        </p:nvCxnSpPr>
        <p:spPr>
          <a:xfrm>
            <a:off x="1641361" y="2456683"/>
            <a:ext cx="0" cy="1436237"/>
          </a:xfrm>
          <a:prstGeom prst="straightConnector1">
            <a:avLst/>
          </a:prstGeom>
          <a:ln w="3810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640;p76">
            <a:extLst>
              <a:ext uri="{FF2B5EF4-FFF2-40B4-BE49-F238E27FC236}">
                <a16:creationId xmlns:a16="http://schemas.microsoft.com/office/drawing/2014/main" id="{526D4F1D-C1EA-4346-9843-64807C3A1304}"/>
              </a:ext>
            </a:extLst>
          </p:cNvPr>
          <p:cNvSpPr/>
          <p:nvPr/>
        </p:nvSpPr>
        <p:spPr>
          <a:xfrm>
            <a:off x="948287" y="1873953"/>
            <a:ext cx="10585240" cy="39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매출예측모델에서 도출한 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월평균매출액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과 </a:t>
            </a:r>
            <a:r>
              <a:rPr lang="ko-KR" altLang="en-US" sz="15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매장과의 거리</a:t>
            </a:r>
            <a:r>
              <a:rPr lang="en-US" altLang="ko-KR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 dirty="0" err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모바일알람여부</a:t>
            </a:r>
            <a:r>
              <a:rPr lang="ko-KR" altLang="en-US" sz="1500" b="1" dirty="0" err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로</a:t>
            </a:r>
            <a:r>
              <a:rPr lang="ko-KR" altLang="en-US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잠재 </a:t>
            </a:r>
            <a:r>
              <a:rPr lang="en-US" altLang="ko-KR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가능성을 판단하는 지표 생성</a:t>
            </a:r>
            <a:endParaRPr sz="15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804DF5F-1D69-4271-9547-65DED1192ACC}"/>
              </a:ext>
            </a:extLst>
          </p:cNvPr>
          <p:cNvSpPr/>
          <p:nvPr/>
        </p:nvSpPr>
        <p:spPr>
          <a:xfrm>
            <a:off x="536634" y="2299174"/>
            <a:ext cx="11118732" cy="2025881"/>
          </a:xfrm>
          <a:prstGeom prst="roundRect">
            <a:avLst>
              <a:gd name="adj" fmla="val 2819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4" name="Google Shape;640;p76">
            <a:extLst>
              <a:ext uri="{FF2B5EF4-FFF2-40B4-BE49-F238E27FC236}">
                <a16:creationId xmlns:a16="http://schemas.microsoft.com/office/drawing/2014/main" id="{D2D2FA6D-E786-4799-9275-7735E88CA04E}"/>
              </a:ext>
            </a:extLst>
          </p:cNvPr>
          <p:cNvSpPr/>
          <p:nvPr/>
        </p:nvSpPr>
        <p:spPr>
          <a:xfrm>
            <a:off x="2713146" y="2466164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매출예측모델에서 예측한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월평균매출액과 매장과의 거리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모바일알람여부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입력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A0A93AA0-A0C3-48B0-AD87-14553B6B2AEF}"/>
              </a:ext>
            </a:extLst>
          </p:cNvPr>
          <p:cNvCxnSpPr>
            <a:cxnSpLocks/>
          </p:cNvCxnSpPr>
          <p:nvPr/>
        </p:nvCxnSpPr>
        <p:spPr>
          <a:xfrm>
            <a:off x="2724386" y="2847898"/>
            <a:ext cx="880914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6" name="Google Shape;722;p78">
            <a:extLst>
              <a:ext uri="{FF2B5EF4-FFF2-40B4-BE49-F238E27FC236}">
                <a16:creationId xmlns:a16="http://schemas.microsoft.com/office/drawing/2014/main" id="{189EC887-ACAA-491C-B434-A0AC1730C8CE}"/>
              </a:ext>
            </a:extLst>
          </p:cNvPr>
          <p:cNvSpPr/>
          <p:nvPr/>
        </p:nvSpPr>
        <p:spPr>
          <a:xfrm>
            <a:off x="735361" y="2456682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신규고객 정보 입력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Google Shape;723;p78">
            <a:extLst>
              <a:ext uri="{FF2B5EF4-FFF2-40B4-BE49-F238E27FC236}">
                <a16:creationId xmlns:a16="http://schemas.microsoft.com/office/drawing/2014/main" id="{69ECF66D-FA84-4A28-A7D7-40CD5DEA99C1}"/>
              </a:ext>
            </a:extLst>
          </p:cNvPr>
          <p:cNvSpPr/>
          <p:nvPr/>
        </p:nvSpPr>
        <p:spPr>
          <a:xfrm>
            <a:off x="735361" y="2937402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가중치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생성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" name="Google Shape;724;p78">
            <a:extLst>
              <a:ext uri="{FF2B5EF4-FFF2-40B4-BE49-F238E27FC236}">
                <a16:creationId xmlns:a16="http://schemas.microsoft.com/office/drawing/2014/main" id="{F4372B20-BD7B-487E-917A-4C39F4A12536}"/>
              </a:ext>
            </a:extLst>
          </p:cNvPr>
          <p:cNvSpPr/>
          <p:nvPr/>
        </p:nvSpPr>
        <p:spPr>
          <a:xfrm>
            <a:off x="735361" y="3411489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 산출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2" name="Google Shape;724;p78">
            <a:extLst>
              <a:ext uri="{FF2B5EF4-FFF2-40B4-BE49-F238E27FC236}">
                <a16:creationId xmlns:a16="http://schemas.microsoft.com/office/drawing/2014/main" id="{AC7EE0E9-A5C7-48C2-8F2D-DC64263FC8C6}"/>
              </a:ext>
            </a:extLst>
          </p:cNvPr>
          <p:cNvSpPr/>
          <p:nvPr/>
        </p:nvSpPr>
        <p:spPr>
          <a:xfrm>
            <a:off x="735361" y="3892920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등급화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4" name="Google Shape;640;p76">
            <a:extLst>
              <a:ext uri="{FF2B5EF4-FFF2-40B4-BE49-F238E27FC236}">
                <a16:creationId xmlns:a16="http://schemas.microsoft.com/office/drawing/2014/main" id="{95F5B8A8-E796-45E7-9B61-1062B10EB060}"/>
              </a:ext>
            </a:extLst>
          </p:cNvPr>
          <p:cNvSpPr/>
          <p:nvPr/>
        </p:nvSpPr>
        <p:spPr>
          <a:xfrm>
            <a:off x="2713146" y="2949113"/>
            <a:ext cx="8967090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각 변수 별 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Gold_member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와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Normal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간의 </a:t>
            </a:r>
            <a:r>
              <a:rPr lang="en-US" altLang="ko-KR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2-sample t-test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진행 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=&gt;  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각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변수의 </a:t>
            </a:r>
            <a:r>
              <a:rPr lang="en-US" altLang="ko-KR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</a:t>
            </a:r>
            <a:r>
              <a:rPr lang="ko-KR" altLang="en-US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통계량을 가중치로 활용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5" name="Google Shape;640;p76">
            <a:extLst>
              <a:ext uri="{FF2B5EF4-FFF2-40B4-BE49-F238E27FC236}">
                <a16:creationId xmlns:a16="http://schemas.microsoft.com/office/drawing/2014/main" id="{D56A0D16-7B33-497C-B471-E2E80B2286D0}"/>
              </a:ext>
            </a:extLst>
          </p:cNvPr>
          <p:cNvSpPr/>
          <p:nvPr/>
        </p:nvSpPr>
        <p:spPr>
          <a:xfrm>
            <a:off x="2713145" y="3430857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Min-max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정규화를 거친 세 변수에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각각의 가중치를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곱한 뒤 더해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지수를 산출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6" name="Google Shape;640;p76">
            <a:extLst>
              <a:ext uri="{FF2B5EF4-FFF2-40B4-BE49-F238E27FC236}">
                <a16:creationId xmlns:a16="http://schemas.microsoft.com/office/drawing/2014/main" id="{01CC5C9E-8C42-443E-91EF-8F7CEC4DC6B8}"/>
              </a:ext>
            </a:extLst>
          </p:cNvPr>
          <p:cNvSpPr/>
          <p:nvPr/>
        </p:nvSpPr>
        <p:spPr>
          <a:xfrm>
            <a:off x="2713145" y="3913228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산출된 잠재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VIP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지수를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기준으로 고객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등급화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개의 등급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(A, B, C, D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F)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으로 신규고객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분류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FD28A1D2-CE15-49A6-822B-FA448FA87E82}"/>
              </a:ext>
            </a:extLst>
          </p:cNvPr>
          <p:cNvCxnSpPr>
            <a:cxnSpLocks/>
          </p:cNvCxnSpPr>
          <p:nvPr/>
        </p:nvCxnSpPr>
        <p:spPr>
          <a:xfrm>
            <a:off x="2713145" y="3321416"/>
            <a:ext cx="8788646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C4300E6D-874A-46A3-AF43-6FC574E879AE}"/>
              </a:ext>
            </a:extLst>
          </p:cNvPr>
          <p:cNvCxnSpPr>
            <a:cxnSpLocks/>
          </p:cNvCxnSpPr>
          <p:nvPr/>
        </p:nvCxnSpPr>
        <p:spPr>
          <a:xfrm flipV="1">
            <a:off x="2713145" y="3796768"/>
            <a:ext cx="8788646" cy="15824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0" name="Google Shape;724;p78">
            <a:extLst>
              <a:ext uri="{FF2B5EF4-FFF2-40B4-BE49-F238E27FC236}">
                <a16:creationId xmlns:a16="http://schemas.microsoft.com/office/drawing/2014/main" id="{69B95447-EBDF-455F-85C4-D4AD8FC8B1B7}"/>
              </a:ext>
            </a:extLst>
          </p:cNvPr>
          <p:cNvSpPr/>
          <p:nvPr/>
        </p:nvSpPr>
        <p:spPr>
          <a:xfrm>
            <a:off x="735361" y="5230115"/>
            <a:ext cx="6305519" cy="42156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선호제품으로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구성된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Special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쿠폰북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발행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우대 할인율 적용 등</a:t>
            </a:r>
            <a:endParaRPr lang="ko-KR" altLang="en-US" sz="14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3" name="Google Shape;724;p78">
            <a:extLst>
              <a:ext uri="{FF2B5EF4-FFF2-40B4-BE49-F238E27FC236}">
                <a16:creationId xmlns:a16="http://schemas.microsoft.com/office/drawing/2014/main" id="{0D61EAA2-64D9-486B-9C17-D4B209AE6490}"/>
              </a:ext>
            </a:extLst>
          </p:cNvPr>
          <p:cNvSpPr/>
          <p:nvPr/>
        </p:nvSpPr>
        <p:spPr>
          <a:xfrm>
            <a:off x="735361" y="5789119"/>
            <a:ext cx="6305518" cy="42156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우수고객 전용 혜택 제공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무료 배송 서비스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멤버십 포인트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n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 적립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ko-KR" altLang="en-US" sz="14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F12FC3F9-80A9-4364-ACB3-9AACAFE14F74}"/>
              </a:ext>
            </a:extLst>
          </p:cNvPr>
          <p:cNvCxnSpPr>
            <a:cxnSpLocks/>
          </p:cNvCxnSpPr>
          <p:nvPr/>
        </p:nvCxnSpPr>
        <p:spPr>
          <a:xfrm>
            <a:off x="704715" y="5712747"/>
            <a:ext cx="6381885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6E0B4DC-146E-4517-8449-26DB496E19FC}"/>
              </a:ext>
            </a:extLst>
          </p:cNvPr>
          <p:cNvSpPr/>
          <p:nvPr/>
        </p:nvSpPr>
        <p:spPr>
          <a:xfrm>
            <a:off x="8510526" y="5218860"/>
            <a:ext cx="299126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충성고객 이탈 방지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활성화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유입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71DB42DF-3E2E-44E8-86C0-921DDFCBD505}"/>
              </a:ext>
            </a:extLst>
          </p:cNvPr>
          <p:cNvSpPr/>
          <p:nvPr/>
        </p:nvSpPr>
        <p:spPr>
          <a:xfrm>
            <a:off x="536634" y="5139685"/>
            <a:ext cx="11118732" cy="1168188"/>
          </a:xfrm>
          <a:prstGeom prst="roundRect">
            <a:avLst>
              <a:gd name="adj" fmla="val 6883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2501215-840F-485D-914A-86BC9DB105C0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" name="Google Shape;409;p57">
            <a:extLst>
              <a:ext uri="{FF2B5EF4-FFF2-40B4-BE49-F238E27FC236}">
                <a16:creationId xmlns:a16="http://schemas.microsoft.com/office/drawing/2014/main" id="{4FDF3C3E-297E-46CC-BD43-43B4966B9F8B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2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0" name="Google Shape;306;p54">
            <a:extLst>
              <a:ext uri="{FF2B5EF4-FFF2-40B4-BE49-F238E27FC236}">
                <a16:creationId xmlns:a16="http://schemas.microsoft.com/office/drawing/2014/main" id="{994E4E6E-C22B-4490-8A30-0A844F407929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307;p54">
            <a:extLst>
              <a:ext uri="{FF2B5EF4-FFF2-40B4-BE49-F238E27FC236}">
                <a16:creationId xmlns:a16="http://schemas.microsoft.com/office/drawing/2014/main" id="{594D7B16-2AFD-4A59-9DD1-2B937E447921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2" name="Google Shape;413;p57">
            <a:extLst>
              <a:ext uri="{FF2B5EF4-FFF2-40B4-BE49-F238E27FC236}">
                <a16:creationId xmlns:a16="http://schemas.microsoft.com/office/drawing/2014/main" id="{E63040E0-8E27-42E7-8059-162B8B837E1F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잠재적 우수고객 관리 및 맞춤형 프로모션 제공 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3" name="Google Shape;640;p76">
            <a:extLst>
              <a:ext uri="{FF2B5EF4-FFF2-40B4-BE49-F238E27FC236}">
                <a16:creationId xmlns:a16="http://schemas.microsoft.com/office/drawing/2014/main" id="{AEB58B23-1368-44C9-8B2A-92444EE14B3A}"/>
              </a:ext>
            </a:extLst>
          </p:cNvPr>
          <p:cNvSpPr/>
          <p:nvPr/>
        </p:nvSpPr>
        <p:spPr>
          <a:xfrm>
            <a:off x="715041" y="151993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지수를 도출하여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예상 고객등급으로 분류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endParaRPr sz="15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C9B7305-DBB8-4F6B-9169-1B6A7EAC1B01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6" name="Google Shape;410;p57">
            <a:extLst>
              <a:ext uri="{FF2B5EF4-FFF2-40B4-BE49-F238E27FC236}">
                <a16:creationId xmlns:a16="http://schemas.microsoft.com/office/drawing/2014/main" id="{BE6D14CF-86EF-474A-B32E-8769A9D08C5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7" name="Google Shape;410;p57">
            <a:extLst>
              <a:ext uri="{FF2B5EF4-FFF2-40B4-BE49-F238E27FC236}">
                <a16:creationId xmlns:a16="http://schemas.microsoft.com/office/drawing/2014/main" id="{406A561A-D178-4784-B27F-87E271E9B095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8" name="Picture 6" descr="Krakatau Posco Energy">
            <a:extLst>
              <a:ext uri="{FF2B5EF4-FFF2-40B4-BE49-F238E27FC236}">
                <a16:creationId xmlns:a16="http://schemas.microsoft.com/office/drawing/2014/main" id="{BF0C6A4E-9980-4BCB-9072-AFAC4916C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Google Shape;406;p57">
            <a:extLst>
              <a:ext uri="{FF2B5EF4-FFF2-40B4-BE49-F238E27FC236}">
                <a16:creationId xmlns:a16="http://schemas.microsoft.com/office/drawing/2014/main" id="{9DFEEC7C-AA89-46E5-8C02-E5A9E460E7F0}"/>
              </a:ext>
            </a:extLst>
          </p:cNvPr>
          <p:cNvCxnSpPr>
            <a:cxnSpLocks/>
          </p:cNvCxnSpPr>
          <p:nvPr/>
        </p:nvCxnSpPr>
        <p:spPr>
          <a:xfrm>
            <a:off x="295620" y="645172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3" name="Google Shape;640;p76">
            <a:extLst>
              <a:ext uri="{FF2B5EF4-FFF2-40B4-BE49-F238E27FC236}">
                <a16:creationId xmlns:a16="http://schemas.microsoft.com/office/drawing/2014/main" id="{3359E9F6-F26E-4D7F-A8D6-61984902DC81}"/>
              </a:ext>
            </a:extLst>
          </p:cNvPr>
          <p:cNvSpPr/>
          <p:nvPr/>
        </p:nvSpPr>
        <p:spPr>
          <a:xfrm>
            <a:off x="700567" y="4434851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잠재 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VIP 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등급에 따른 프로모션 진행 </a:t>
            </a:r>
            <a:endParaRPr sz="15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C5BB165-19BA-4E3C-8895-2900622FE865}"/>
              </a:ext>
            </a:extLst>
          </p:cNvPr>
          <p:cNvSpPr/>
          <p:nvPr/>
        </p:nvSpPr>
        <p:spPr>
          <a:xfrm>
            <a:off x="525451" y="4549871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640;p76">
            <a:extLst>
              <a:ext uri="{FF2B5EF4-FFF2-40B4-BE49-F238E27FC236}">
                <a16:creationId xmlns:a16="http://schemas.microsoft.com/office/drawing/2014/main" id="{C2F17758-5B83-4DC3-B3C2-75012AD6B1C2}"/>
              </a:ext>
            </a:extLst>
          </p:cNvPr>
          <p:cNvSpPr/>
          <p:nvPr/>
        </p:nvSpPr>
        <p:spPr>
          <a:xfrm>
            <a:off x="943446" y="4759154"/>
            <a:ext cx="10585240" cy="39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등급별 차등 혜택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상품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할인율 등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적용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우수고객 전용 서비스 제공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15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9" name="Google Shape;408;p57">
            <a:extLst>
              <a:ext uri="{FF2B5EF4-FFF2-40B4-BE49-F238E27FC236}">
                <a16:creationId xmlns:a16="http://schemas.microsoft.com/office/drawing/2014/main" id="{87013B80-CDC3-46C5-AE05-165A638EC26F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5FC24621-6CA7-4984-9946-22B7DDA65050}"/>
              </a:ext>
            </a:extLst>
          </p:cNvPr>
          <p:cNvSpPr/>
          <p:nvPr/>
        </p:nvSpPr>
        <p:spPr>
          <a:xfrm>
            <a:off x="7813808" y="5465726"/>
            <a:ext cx="533389" cy="49989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700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6CEFB34-174B-4D7A-A82B-EF51BCE139A2}"/>
              </a:ext>
            </a:extLst>
          </p:cNvPr>
          <p:cNvCxnSpPr>
            <a:cxnSpLocks/>
            <a:stCxn id="56" idx="0"/>
            <a:endCxn id="62" idx="0"/>
          </p:cNvCxnSpPr>
          <p:nvPr/>
        </p:nvCxnSpPr>
        <p:spPr>
          <a:xfrm>
            <a:off x="1641361" y="2456683"/>
            <a:ext cx="0" cy="1436237"/>
          </a:xfrm>
          <a:prstGeom prst="straightConnector1">
            <a:avLst/>
          </a:prstGeom>
          <a:ln w="3810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640;p76">
            <a:extLst>
              <a:ext uri="{FF2B5EF4-FFF2-40B4-BE49-F238E27FC236}">
                <a16:creationId xmlns:a16="http://schemas.microsoft.com/office/drawing/2014/main" id="{526D4F1D-C1EA-4346-9843-64807C3A1304}"/>
              </a:ext>
            </a:extLst>
          </p:cNvPr>
          <p:cNvSpPr/>
          <p:nvPr/>
        </p:nvSpPr>
        <p:spPr>
          <a:xfrm>
            <a:off x="948287" y="1873953"/>
            <a:ext cx="10585240" cy="39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매출예측모델에서 도출한 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월평균매출액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과 </a:t>
            </a:r>
            <a:r>
              <a:rPr lang="ko-KR" altLang="en-US" sz="15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매장과의 거리</a:t>
            </a:r>
            <a:r>
              <a:rPr lang="en-US" altLang="ko-KR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 dirty="0" err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모바일알람여부</a:t>
            </a:r>
            <a:r>
              <a:rPr lang="ko-KR" altLang="en-US" sz="1500" b="1" dirty="0" err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로</a:t>
            </a:r>
            <a:r>
              <a:rPr lang="ko-KR" altLang="en-US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잠재 </a:t>
            </a:r>
            <a:r>
              <a:rPr lang="en-US" altLang="ko-KR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가능성을 판단하는 지표 생성</a:t>
            </a:r>
            <a:endParaRPr sz="15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804DF5F-1D69-4271-9547-65DED1192ACC}"/>
              </a:ext>
            </a:extLst>
          </p:cNvPr>
          <p:cNvSpPr/>
          <p:nvPr/>
        </p:nvSpPr>
        <p:spPr>
          <a:xfrm>
            <a:off x="536634" y="2299174"/>
            <a:ext cx="11118732" cy="2025881"/>
          </a:xfrm>
          <a:prstGeom prst="roundRect">
            <a:avLst>
              <a:gd name="adj" fmla="val 2819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4" name="Google Shape;640;p76">
            <a:extLst>
              <a:ext uri="{FF2B5EF4-FFF2-40B4-BE49-F238E27FC236}">
                <a16:creationId xmlns:a16="http://schemas.microsoft.com/office/drawing/2014/main" id="{D2D2FA6D-E786-4799-9275-7735E88CA04E}"/>
              </a:ext>
            </a:extLst>
          </p:cNvPr>
          <p:cNvSpPr/>
          <p:nvPr/>
        </p:nvSpPr>
        <p:spPr>
          <a:xfrm>
            <a:off x="2713146" y="2466164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매출예측모델에서 예측한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월평균매출액과 매장과의 거리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모바일알람여부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입력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A0A93AA0-A0C3-48B0-AD87-14553B6B2AEF}"/>
              </a:ext>
            </a:extLst>
          </p:cNvPr>
          <p:cNvCxnSpPr>
            <a:cxnSpLocks/>
          </p:cNvCxnSpPr>
          <p:nvPr/>
        </p:nvCxnSpPr>
        <p:spPr>
          <a:xfrm>
            <a:off x="2724386" y="2847898"/>
            <a:ext cx="880914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6" name="Google Shape;722;p78">
            <a:extLst>
              <a:ext uri="{FF2B5EF4-FFF2-40B4-BE49-F238E27FC236}">
                <a16:creationId xmlns:a16="http://schemas.microsoft.com/office/drawing/2014/main" id="{189EC887-ACAA-491C-B434-A0AC1730C8CE}"/>
              </a:ext>
            </a:extLst>
          </p:cNvPr>
          <p:cNvSpPr/>
          <p:nvPr/>
        </p:nvSpPr>
        <p:spPr>
          <a:xfrm>
            <a:off x="735361" y="2456682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신규고객 정보 입력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Google Shape;723;p78">
            <a:extLst>
              <a:ext uri="{FF2B5EF4-FFF2-40B4-BE49-F238E27FC236}">
                <a16:creationId xmlns:a16="http://schemas.microsoft.com/office/drawing/2014/main" id="{69ECF66D-FA84-4A28-A7D7-40CD5DEA99C1}"/>
              </a:ext>
            </a:extLst>
          </p:cNvPr>
          <p:cNvSpPr/>
          <p:nvPr/>
        </p:nvSpPr>
        <p:spPr>
          <a:xfrm>
            <a:off x="735361" y="2937402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가중치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생성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" name="Google Shape;724;p78">
            <a:extLst>
              <a:ext uri="{FF2B5EF4-FFF2-40B4-BE49-F238E27FC236}">
                <a16:creationId xmlns:a16="http://schemas.microsoft.com/office/drawing/2014/main" id="{F4372B20-BD7B-487E-917A-4C39F4A12536}"/>
              </a:ext>
            </a:extLst>
          </p:cNvPr>
          <p:cNvSpPr/>
          <p:nvPr/>
        </p:nvSpPr>
        <p:spPr>
          <a:xfrm>
            <a:off x="735361" y="3411489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 산출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2" name="Google Shape;724;p78">
            <a:extLst>
              <a:ext uri="{FF2B5EF4-FFF2-40B4-BE49-F238E27FC236}">
                <a16:creationId xmlns:a16="http://schemas.microsoft.com/office/drawing/2014/main" id="{AC7EE0E9-A5C7-48C2-8F2D-DC64263FC8C6}"/>
              </a:ext>
            </a:extLst>
          </p:cNvPr>
          <p:cNvSpPr/>
          <p:nvPr/>
        </p:nvSpPr>
        <p:spPr>
          <a:xfrm>
            <a:off x="735361" y="3892920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등급화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4" name="Google Shape;640;p76">
            <a:extLst>
              <a:ext uri="{FF2B5EF4-FFF2-40B4-BE49-F238E27FC236}">
                <a16:creationId xmlns:a16="http://schemas.microsoft.com/office/drawing/2014/main" id="{95F5B8A8-E796-45E7-9B61-1062B10EB060}"/>
              </a:ext>
            </a:extLst>
          </p:cNvPr>
          <p:cNvSpPr/>
          <p:nvPr/>
        </p:nvSpPr>
        <p:spPr>
          <a:xfrm>
            <a:off x="2713146" y="2949113"/>
            <a:ext cx="8967090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각 변수 별 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Gold_member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와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Normal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간의 </a:t>
            </a:r>
            <a:r>
              <a:rPr lang="en-US" altLang="ko-KR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2-sample t-test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진행 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=&gt;  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각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변수의 </a:t>
            </a:r>
            <a:r>
              <a:rPr lang="en-US" altLang="ko-KR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</a:t>
            </a:r>
            <a:r>
              <a:rPr lang="ko-KR" altLang="en-US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통계량을 가중치로 활용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5" name="Google Shape;640;p76">
            <a:extLst>
              <a:ext uri="{FF2B5EF4-FFF2-40B4-BE49-F238E27FC236}">
                <a16:creationId xmlns:a16="http://schemas.microsoft.com/office/drawing/2014/main" id="{D56A0D16-7B33-497C-B471-E2E80B2286D0}"/>
              </a:ext>
            </a:extLst>
          </p:cNvPr>
          <p:cNvSpPr/>
          <p:nvPr/>
        </p:nvSpPr>
        <p:spPr>
          <a:xfrm>
            <a:off x="2713145" y="3430857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Min-max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정규화를 거친 세 변수에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각각의 가중치를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곱한 뒤 더해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지수를 산출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6" name="Google Shape;640;p76">
            <a:extLst>
              <a:ext uri="{FF2B5EF4-FFF2-40B4-BE49-F238E27FC236}">
                <a16:creationId xmlns:a16="http://schemas.microsoft.com/office/drawing/2014/main" id="{01CC5C9E-8C42-443E-91EF-8F7CEC4DC6B8}"/>
              </a:ext>
            </a:extLst>
          </p:cNvPr>
          <p:cNvSpPr/>
          <p:nvPr/>
        </p:nvSpPr>
        <p:spPr>
          <a:xfrm>
            <a:off x="2713145" y="3913228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산출된 잠재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VIP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지수를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기준으로 고객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등급화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개의 등급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(A, B, C, D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F)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으로 신규고객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분류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FD28A1D2-CE15-49A6-822B-FA448FA87E82}"/>
              </a:ext>
            </a:extLst>
          </p:cNvPr>
          <p:cNvCxnSpPr>
            <a:cxnSpLocks/>
          </p:cNvCxnSpPr>
          <p:nvPr/>
        </p:nvCxnSpPr>
        <p:spPr>
          <a:xfrm>
            <a:off x="2713145" y="3321416"/>
            <a:ext cx="8788646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C4300E6D-874A-46A3-AF43-6FC574E879AE}"/>
              </a:ext>
            </a:extLst>
          </p:cNvPr>
          <p:cNvCxnSpPr>
            <a:cxnSpLocks/>
          </p:cNvCxnSpPr>
          <p:nvPr/>
        </p:nvCxnSpPr>
        <p:spPr>
          <a:xfrm flipV="1">
            <a:off x="2713145" y="3796768"/>
            <a:ext cx="8788646" cy="15824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0" name="Google Shape;724;p78">
            <a:extLst>
              <a:ext uri="{FF2B5EF4-FFF2-40B4-BE49-F238E27FC236}">
                <a16:creationId xmlns:a16="http://schemas.microsoft.com/office/drawing/2014/main" id="{69B95447-EBDF-455F-85C4-D4AD8FC8B1B7}"/>
              </a:ext>
            </a:extLst>
          </p:cNvPr>
          <p:cNvSpPr/>
          <p:nvPr/>
        </p:nvSpPr>
        <p:spPr>
          <a:xfrm>
            <a:off x="735361" y="5230115"/>
            <a:ext cx="6305519" cy="42156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선호제품으로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구성된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Special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쿠폰북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발행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우대 할인율 적용 등</a:t>
            </a:r>
            <a:endParaRPr lang="ko-KR" altLang="en-US" sz="14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3" name="Google Shape;724;p78">
            <a:extLst>
              <a:ext uri="{FF2B5EF4-FFF2-40B4-BE49-F238E27FC236}">
                <a16:creationId xmlns:a16="http://schemas.microsoft.com/office/drawing/2014/main" id="{0D61EAA2-64D9-486B-9C17-D4B209AE6490}"/>
              </a:ext>
            </a:extLst>
          </p:cNvPr>
          <p:cNvSpPr/>
          <p:nvPr/>
        </p:nvSpPr>
        <p:spPr>
          <a:xfrm>
            <a:off x="735361" y="5789119"/>
            <a:ext cx="6305518" cy="42156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우수고객 전용 혜택 제공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무료 배송 서비스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멤버십 포인트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n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 적립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ko-KR" altLang="en-US" sz="14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F12FC3F9-80A9-4364-ACB3-9AACAFE14F74}"/>
              </a:ext>
            </a:extLst>
          </p:cNvPr>
          <p:cNvCxnSpPr>
            <a:cxnSpLocks/>
          </p:cNvCxnSpPr>
          <p:nvPr/>
        </p:nvCxnSpPr>
        <p:spPr>
          <a:xfrm>
            <a:off x="704715" y="5712747"/>
            <a:ext cx="6381885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6E0B4DC-146E-4517-8449-26DB496E19FC}"/>
              </a:ext>
            </a:extLst>
          </p:cNvPr>
          <p:cNvSpPr/>
          <p:nvPr/>
        </p:nvSpPr>
        <p:spPr>
          <a:xfrm>
            <a:off x="8510526" y="5218860"/>
            <a:ext cx="299126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충성고객 이탈 방지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활성화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유입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71DB42DF-3E2E-44E8-86C0-921DDFCBD505}"/>
              </a:ext>
            </a:extLst>
          </p:cNvPr>
          <p:cNvSpPr/>
          <p:nvPr/>
        </p:nvSpPr>
        <p:spPr>
          <a:xfrm>
            <a:off x="536634" y="5139685"/>
            <a:ext cx="11118732" cy="1168188"/>
          </a:xfrm>
          <a:prstGeom prst="roundRect">
            <a:avLst>
              <a:gd name="adj" fmla="val 6883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2501215-840F-485D-914A-86BC9DB105C0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" name="Google Shape;409;p57">
            <a:extLst>
              <a:ext uri="{FF2B5EF4-FFF2-40B4-BE49-F238E27FC236}">
                <a16:creationId xmlns:a16="http://schemas.microsoft.com/office/drawing/2014/main" id="{4FDF3C3E-297E-46CC-BD43-43B4966B9F8B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2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0" name="Google Shape;306;p54">
            <a:extLst>
              <a:ext uri="{FF2B5EF4-FFF2-40B4-BE49-F238E27FC236}">
                <a16:creationId xmlns:a16="http://schemas.microsoft.com/office/drawing/2014/main" id="{994E4E6E-C22B-4490-8A30-0A844F407929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307;p54">
            <a:extLst>
              <a:ext uri="{FF2B5EF4-FFF2-40B4-BE49-F238E27FC236}">
                <a16:creationId xmlns:a16="http://schemas.microsoft.com/office/drawing/2014/main" id="{594D7B16-2AFD-4A59-9DD1-2B937E447921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2" name="Google Shape;413;p57">
            <a:extLst>
              <a:ext uri="{FF2B5EF4-FFF2-40B4-BE49-F238E27FC236}">
                <a16:creationId xmlns:a16="http://schemas.microsoft.com/office/drawing/2014/main" id="{E63040E0-8E27-42E7-8059-162B8B837E1F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잠재적 우수고객 관리 및 맞춤형 프로모션 제공 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3" name="Google Shape;640;p76">
            <a:extLst>
              <a:ext uri="{FF2B5EF4-FFF2-40B4-BE49-F238E27FC236}">
                <a16:creationId xmlns:a16="http://schemas.microsoft.com/office/drawing/2014/main" id="{AEB58B23-1368-44C9-8B2A-92444EE14B3A}"/>
              </a:ext>
            </a:extLst>
          </p:cNvPr>
          <p:cNvSpPr/>
          <p:nvPr/>
        </p:nvSpPr>
        <p:spPr>
          <a:xfrm>
            <a:off x="715041" y="151993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지수를 도출하여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예상 고객등급으로 분류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endParaRPr sz="15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C9B7305-DBB8-4F6B-9169-1B6A7EAC1B01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6" name="Google Shape;410;p57">
            <a:extLst>
              <a:ext uri="{FF2B5EF4-FFF2-40B4-BE49-F238E27FC236}">
                <a16:creationId xmlns:a16="http://schemas.microsoft.com/office/drawing/2014/main" id="{BE6D14CF-86EF-474A-B32E-8769A9D08C5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7" name="Google Shape;410;p57">
            <a:extLst>
              <a:ext uri="{FF2B5EF4-FFF2-40B4-BE49-F238E27FC236}">
                <a16:creationId xmlns:a16="http://schemas.microsoft.com/office/drawing/2014/main" id="{406A561A-D178-4784-B27F-87E271E9B095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8" name="Picture 6" descr="Krakatau Posco Energy">
            <a:extLst>
              <a:ext uri="{FF2B5EF4-FFF2-40B4-BE49-F238E27FC236}">
                <a16:creationId xmlns:a16="http://schemas.microsoft.com/office/drawing/2014/main" id="{BF0C6A4E-9980-4BCB-9072-AFAC4916C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Google Shape;406;p57">
            <a:extLst>
              <a:ext uri="{FF2B5EF4-FFF2-40B4-BE49-F238E27FC236}">
                <a16:creationId xmlns:a16="http://schemas.microsoft.com/office/drawing/2014/main" id="{9DFEEC7C-AA89-46E5-8C02-E5A9E460E7F0}"/>
              </a:ext>
            </a:extLst>
          </p:cNvPr>
          <p:cNvCxnSpPr>
            <a:cxnSpLocks/>
          </p:cNvCxnSpPr>
          <p:nvPr/>
        </p:nvCxnSpPr>
        <p:spPr>
          <a:xfrm>
            <a:off x="295620" y="645172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3" name="Google Shape;640;p76">
            <a:extLst>
              <a:ext uri="{FF2B5EF4-FFF2-40B4-BE49-F238E27FC236}">
                <a16:creationId xmlns:a16="http://schemas.microsoft.com/office/drawing/2014/main" id="{3359E9F6-F26E-4D7F-A8D6-61984902DC81}"/>
              </a:ext>
            </a:extLst>
          </p:cNvPr>
          <p:cNvSpPr/>
          <p:nvPr/>
        </p:nvSpPr>
        <p:spPr>
          <a:xfrm>
            <a:off x="700567" y="4434851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잠재 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VIP 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등급에 따른 프로모션 진행 </a:t>
            </a:r>
            <a:endParaRPr sz="15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C5BB165-19BA-4E3C-8895-2900622FE865}"/>
              </a:ext>
            </a:extLst>
          </p:cNvPr>
          <p:cNvSpPr/>
          <p:nvPr/>
        </p:nvSpPr>
        <p:spPr>
          <a:xfrm>
            <a:off x="525451" y="4549871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640;p76">
            <a:extLst>
              <a:ext uri="{FF2B5EF4-FFF2-40B4-BE49-F238E27FC236}">
                <a16:creationId xmlns:a16="http://schemas.microsoft.com/office/drawing/2014/main" id="{C2F17758-5B83-4DC3-B3C2-75012AD6B1C2}"/>
              </a:ext>
            </a:extLst>
          </p:cNvPr>
          <p:cNvSpPr/>
          <p:nvPr/>
        </p:nvSpPr>
        <p:spPr>
          <a:xfrm>
            <a:off x="943446" y="4759154"/>
            <a:ext cx="10585240" cy="39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등급별 차등 혜택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상품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할인율 등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적용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우수고객 전용 서비스 제공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15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9" name="Google Shape;408;p57">
            <a:extLst>
              <a:ext uri="{FF2B5EF4-FFF2-40B4-BE49-F238E27FC236}">
                <a16:creationId xmlns:a16="http://schemas.microsoft.com/office/drawing/2014/main" id="{87013B80-CDC3-46C5-AE05-165A638EC26F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5FC24621-6CA7-4984-9946-22B7DDA65050}"/>
              </a:ext>
            </a:extLst>
          </p:cNvPr>
          <p:cNvSpPr/>
          <p:nvPr/>
        </p:nvSpPr>
        <p:spPr>
          <a:xfrm>
            <a:off x="7813808" y="5465726"/>
            <a:ext cx="533389" cy="49989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6E2490F-14D3-4213-AD71-1084DD2CD4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4" t="6854" r="7539" b="5613"/>
          <a:stretch/>
        </p:blipFill>
        <p:spPr>
          <a:xfrm>
            <a:off x="2264241" y="1460562"/>
            <a:ext cx="7214613" cy="3276651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EE30D9D6-F208-4280-BFD9-C6060B4A0AEE}"/>
              </a:ext>
            </a:extLst>
          </p:cNvPr>
          <p:cNvGrpSpPr/>
          <p:nvPr/>
        </p:nvGrpSpPr>
        <p:grpSpPr>
          <a:xfrm>
            <a:off x="6506550" y="4734960"/>
            <a:ext cx="2968419" cy="1188983"/>
            <a:chOff x="1082260" y="947784"/>
            <a:chExt cx="2933928" cy="117516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5A775CB-023A-49E9-A77B-693343AA91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37" t="47480" r="5268" b="37563"/>
            <a:stretch/>
          </p:blipFill>
          <p:spPr>
            <a:xfrm>
              <a:off x="1082261" y="1408264"/>
              <a:ext cx="2933927" cy="380392"/>
            </a:xfrm>
            <a:prstGeom prst="rect">
              <a:avLst/>
            </a:prstGeom>
          </p:spPr>
        </p:pic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43072E62-A06D-4484-B321-2E727AA42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61" t="4486" r="5320" b="76666"/>
            <a:stretch/>
          </p:blipFill>
          <p:spPr>
            <a:xfrm>
              <a:off x="1084729" y="947784"/>
              <a:ext cx="2931459" cy="479349"/>
            </a:xfrm>
            <a:prstGeom prst="rect">
              <a:avLst/>
            </a:prstGeom>
          </p:spPr>
        </p:pic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F42D9FA8-D30D-40BD-9EB3-2AA0151A95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137" t="67166" r="5268" b="18633"/>
            <a:stretch/>
          </p:blipFill>
          <p:spPr>
            <a:xfrm>
              <a:off x="1082260" y="1761784"/>
              <a:ext cx="2933927" cy="361168"/>
            </a:xfrm>
            <a:prstGeom prst="rect">
              <a:avLst/>
            </a:prstGeom>
          </p:spPr>
        </p:pic>
      </p:grpSp>
      <p:sp>
        <p:nvSpPr>
          <p:cNvPr id="67" name="CustomShape 1">
            <a:extLst>
              <a:ext uri="{FF2B5EF4-FFF2-40B4-BE49-F238E27FC236}">
                <a16:creationId xmlns:a16="http://schemas.microsoft.com/office/drawing/2014/main" id="{613E9826-9F9D-4E45-9875-83789DEAB493}"/>
              </a:ext>
            </a:extLst>
          </p:cNvPr>
          <p:cNvSpPr/>
          <p:nvPr/>
        </p:nvSpPr>
        <p:spPr>
          <a:xfrm>
            <a:off x="-6098" y="0"/>
            <a:ext cx="2270339" cy="68580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70" name="CustomShape 1">
            <a:extLst>
              <a:ext uri="{FF2B5EF4-FFF2-40B4-BE49-F238E27FC236}">
                <a16:creationId xmlns:a16="http://schemas.microsoft.com/office/drawing/2014/main" id="{E339433F-2CEB-45C4-8D3A-750AC7C7E72D}"/>
              </a:ext>
            </a:extLst>
          </p:cNvPr>
          <p:cNvSpPr/>
          <p:nvPr/>
        </p:nvSpPr>
        <p:spPr>
          <a:xfrm>
            <a:off x="11742678" y="-8378"/>
            <a:ext cx="467251" cy="6866378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71" name="CustomShape 1">
            <a:extLst>
              <a:ext uri="{FF2B5EF4-FFF2-40B4-BE49-F238E27FC236}">
                <a16:creationId xmlns:a16="http://schemas.microsoft.com/office/drawing/2014/main" id="{993C0C0D-58A5-4F40-9DA3-CC9564B46473}"/>
              </a:ext>
            </a:extLst>
          </p:cNvPr>
          <p:cNvSpPr/>
          <p:nvPr/>
        </p:nvSpPr>
        <p:spPr>
          <a:xfrm>
            <a:off x="2268668" y="-4862"/>
            <a:ext cx="9470273" cy="1467183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72" name="CustomShape 1">
            <a:extLst>
              <a:ext uri="{FF2B5EF4-FFF2-40B4-BE49-F238E27FC236}">
                <a16:creationId xmlns:a16="http://schemas.microsoft.com/office/drawing/2014/main" id="{D7D2A031-E613-4D48-8449-594F6ACE4FA6}"/>
              </a:ext>
            </a:extLst>
          </p:cNvPr>
          <p:cNvSpPr/>
          <p:nvPr/>
        </p:nvSpPr>
        <p:spPr>
          <a:xfrm>
            <a:off x="2268668" y="4734959"/>
            <a:ext cx="4212147" cy="2132981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73" name="CustomShape 1">
            <a:extLst>
              <a:ext uri="{FF2B5EF4-FFF2-40B4-BE49-F238E27FC236}">
                <a16:creationId xmlns:a16="http://schemas.microsoft.com/office/drawing/2014/main" id="{1C17D472-F8E9-4C70-AD6D-AB26BA504077}"/>
              </a:ext>
            </a:extLst>
          </p:cNvPr>
          <p:cNvSpPr/>
          <p:nvPr/>
        </p:nvSpPr>
        <p:spPr>
          <a:xfrm>
            <a:off x="9453119" y="1458964"/>
            <a:ext cx="2285822" cy="84021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74" name="CustomShape 1">
            <a:extLst>
              <a:ext uri="{FF2B5EF4-FFF2-40B4-BE49-F238E27FC236}">
                <a16:creationId xmlns:a16="http://schemas.microsoft.com/office/drawing/2014/main" id="{1E9046EC-4299-425D-B9B8-114BE0F716B7}"/>
              </a:ext>
            </a:extLst>
          </p:cNvPr>
          <p:cNvSpPr/>
          <p:nvPr/>
        </p:nvSpPr>
        <p:spPr>
          <a:xfrm>
            <a:off x="6480814" y="5920690"/>
            <a:ext cx="5258125" cy="959252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75" name="CustomShape 1">
            <a:extLst>
              <a:ext uri="{FF2B5EF4-FFF2-40B4-BE49-F238E27FC236}">
                <a16:creationId xmlns:a16="http://schemas.microsoft.com/office/drawing/2014/main" id="{88350FA2-E8C2-4304-9D19-842772C3BCBE}"/>
              </a:ext>
            </a:extLst>
          </p:cNvPr>
          <p:cNvSpPr/>
          <p:nvPr/>
        </p:nvSpPr>
        <p:spPr>
          <a:xfrm>
            <a:off x="9474968" y="4683949"/>
            <a:ext cx="2266187" cy="123674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76" name="CustomShape 1">
            <a:extLst>
              <a:ext uri="{FF2B5EF4-FFF2-40B4-BE49-F238E27FC236}">
                <a16:creationId xmlns:a16="http://schemas.microsoft.com/office/drawing/2014/main" id="{D7C44042-30AE-4EC7-9F57-1A93C678DC35}"/>
              </a:ext>
            </a:extLst>
          </p:cNvPr>
          <p:cNvSpPr/>
          <p:nvPr/>
        </p:nvSpPr>
        <p:spPr>
          <a:xfrm>
            <a:off x="9482591" y="2299174"/>
            <a:ext cx="2256348" cy="2388868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id="{28F1EE17-10FC-4E1D-9BD9-A62FC44DD532}"/>
              </a:ext>
            </a:extLst>
          </p:cNvPr>
          <p:cNvSpPr/>
          <p:nvPr/>
        </p:nvSpPr>
        <p:spPr>
          <a:xfrm>
            <a:off x="6506550" y="1459599"/>
            <a:ext cx="1744857" cy="4490195"/>
          </a:xfrm>
          <a:prstGeom prst="roundRect">
            <a:avLst>
              <a:gd name="adj" fmla="val 3376"/>
            </a:avLst>
          </a:prstGeom>
          <a:noFill/>
          <a:ln w="57150">
            <a:solidFill>
              <a:srgbClr val="FF4B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619FE302-27F2-493A-8273-279D66965D3E}"/>
              </a:ext>
            </a:extLst>
          </p:cNvPr>
          <p:cNvSpPr/>
          <p:nvPr/>
        </p:nvSpPr>
        <p:spPr>
          <a:xfrm>
            <a:off x="8295919" y="1460596"/>
            <a:ext cx="1157200" cy="3286788"/>
          </a:xfrm>
          <a:prstGeom prst="roundRect">
            <a:avLst>
              <a:gd name="adj" fmla="val 8349"/>
            </a:avLst>
          </a:prstGeom>
          <a:noFill/>
          <a:ln w="57150">
            <a:solidFill>
              <a:srgbClr val="50B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75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6CEFB34-174B-4D7A-A82B-EF51BCE139A2}"/>
              </a:ext>
            </a:extLst>
          </p:cNvPr>
          <p:cNvCxnSpPr>
            <a:cxnSpLocks/>
            <a:stCxn id="56" idx="0"/>
            <a:endCxn id="62" idx="0"/>
          </p:cNvCxnSpPr>
          <p:nvPr/>
        </p:nvCxnSpPr>
        <p:spPr>
          <a:xfrm>
            <a:off x="1641361" y="2456683"/>
            <a:ext cx="0" cy="1436237"/>
          </a:xfrm>
          <a:prstGeom prst="straightConnector1">
            <a:avLst/>
          </a:prstGeom>
          <a:ln w="3810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640;p76">
            <a:extLst>
              <a:ext uri="{FF2B5EF4-FFF2-40B4-BE49-F238E27FC236}">
                <a16:creationId xmlns:a16="http://schemas.microsoft.com/office/drawing/2014/main" id="{526D4F1D-C1EA-4346-9843-64807C3A1304}"/>
              </a:ext>
            </a:extLst>
          </p:cNvPr>
          <p:cNvSpPr/>
          <p:nvPr/>
        </p:nvSpPr>
        <p:spPr>
          <a:xfrm>
            <a:off x="948287" y="1873953"/>
            <a:ext cx="10585240" cy="39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매출예측모델에서 도출한 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월평균매출액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과 </a:t>
            </a:r>
            <a:r>
              <a:rPr lang="ko-KR" altLang="en-US" sz="15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매장과의 거리</a:t>
            </a:r>
            <a:r>
              <a:rPr lang="en-US" altLang="ko-KR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 dirty="0" err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모바일알람여부</a:t>
            </a:r>
            <a:r>
              <a:rPr lang="ko-KR" altLang="en-US" sz="1500" b="1" dirty="0" err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로</a:t>
            </a:r>
            <a:r>
              <a:rPr lang="ko-KR" altLang="en-US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잠재 </a:t>
            </a:r>
            <a:r>
              <a:rPr lang="en-US" altLang="ko-KR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5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가능성을 판단하는 지표 생성</a:t>
            </a:r>
            <a:endParaRPr sz="15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804DF5F-1D69-4271-9547-65DED1192ACC}"/>
              </a:ext>
            </a:extLst>
          </p:cNvPr>
          <p:cNvSpPr/>
          <p:nvPr/>
        </p:nvSpPr>
        <p:spPr>
          <a:xfrm>
            <a:off x="536634" y="2299174"/>
            <a:ext cx="11118732" cy="2025881"/>
          </a:xfrm>
          <a:prstGeom prst="roundRect">
            <a:avLst>
              <a:gd name="adj" fmla="val 2819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4" name="Google Shape;640;p76">
            <a:extLst>
              <a:ext uri="{FF2B5EF4-FFF2-40B4-BE49-F238E27FC236}">
                <a16:creationId xmlns:a16="http://schemas.microsoft.com/office/drawing/2014/main" id="{D2D2FA6D-E786-4799-9275-7735E88CA04E}"/>
              </a:ext>
            </a:extLst>
          </p:cNvPr>
          <p:cNvSpPr/>
          <p:nvPr/>
        </p:nvSpPr>
        <p:spPr>
          <a:xfrm>
            <a:off x="2713146" y="2466164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매출예측모델에서 예측한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월평균매출액과 매장과의 거리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모바일알람여부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입력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A0A93AA0-A0C3-48B0-AD87-14553B6B2AEF}"/>
              </a:ext>
            </a:extLst>
          </p:cNvPr>
          <p:cNvCxnSpPr>
            <a:cxnSpLocks/>
          </p:cNvCxnSpPr>
          <p:nvPr/>
        </p:nvCxnSpPr>
        <p:spPr>
          <a:xfrm>
            <a:off x="2724386" y="2847898"/>
            <a:ext cx="8809141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6" name="Google Shape;722;p78">
            <a:extLst>
              <a:ext uri="{FF2B5EF4-FFF2-40B4-BE49-F238E27FC236}">
                <a16:creationId xmlns:a16="http://schemas.microsoft.com/office/drawing/2014/main" id="{189EC887-ACAA-491C-B434-A0AC1730C8CE}"/>
              </a:ext>
            </a:extLst>
          </p:cNvPr>
          <p:cNvSpPr/>
          <p:nvPr/>
        </p:nvSpPr>
        <p:spPr>
          <a:xfrm>
            <a:off x="735361" y="2456682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신규고객 정보 입력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Google Shape;723;p78">
            <a:extLst>
              <a:ext uri="{FF2B5EF4-FFF2-40B4-BE49-F238E27FC236}">
                <a16:creationId xmlns:a16="http://schemas.microsoft.com/office/drawing/2014/main" id="{69ECF66D-FA84-4A28-A7D7-40CD5DEA99C1}"/>
              </a:ext>
            </a:extLst>
          </p:cNvPr>
          <p:cNvSpPr/>
          <p:nvPr/>
        </p:nvSpPr>
        <p:spPr>
          <a:xfrm>
            <a:off x="735361" y="2937402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가중치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생성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" name="Google Shape;724;p78">
            <a:extLst>
              <a:ext uri="{FF2B5EF4-FFF2-40B4-BE49-F238E27FC236}">
                <a16:creationId xmlns:a16="http://schemas.microsoft.com/office/drawing/2014/main" id="{F4372B20-BD7B-487E-917A-4C39F4A12536}"/>
              </a:ext>
            </a:extLst>
          </p:cNvPr>
          <p:cNvSpPr/>
          <p:nvPr/>
        </p:nvSpPr>
        <p:spPr>
          <a:xfrm>
            <a:off x="735361" y="3411489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 산출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2" name="Google Shape;724;p78">
            <a:extLst>
              <a:ext uri="{FF2B5EF4-FFF2-40B4-BE49-F238E27FC236}">
                <a16:creationId xmlns:a16="http://schemas.microsoft.com/office/drawing/2014/main" id="{AC7EE0E9-A5C7-48C2-8F2D-DC64263FC8C6}"/>
              </a:ext>
            </a:extLst>
          </p:cNvPr>
          <p:cNvSpPr/>
          <p:nvPr/>
        </p:nvSpPr>
        <p:spPr>
          <a:xfrm>
            <a:off x="735361" y="3892920"/>
            <a:ext cx="1812000" cy="318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등급화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4" name="Google Shape;640;p76">
            <a:extLst>
              <a:ext uri="{FF2B5EF4-FFF2-40B4-BE49-F238E27FC236}">
                <a16:creationId xmlns:a16="http://schemas.microsoft.com/office/drawing/2014/main" id="{95F5B8A8-E796-45E7-9B61-1062B10EB060}"/>
              </a:ext>
            </a:extLst>
          </p:cNvPr>
          <p:cNvSpPr/>
          <p:nvPr/>
        </p:nvSpPr>
        <p:spPr>
          <a:xfrm>
            <a:off x="2713146" y="2949113"/>
            <a:ext cx="8967090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각 변수 별 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Gold_member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와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Normal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간의 </a:t>
            </a:r>
            <a:r>
              <a:rPr lang="en-US" altLang="ko-KR" sz="1400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2-sample t-test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진행 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=&gt;  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각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변수의 </a:t>
            </a:r>
            <a:r>
              <a:rPr lang="en-US" altLang="ko-KR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</a:t>
            </a:r>
            <a:r>
              <a:rPr lang="ko-KR" altLang="en-US" sz="1400" b="1" dirty="0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통계량을 가중치로 활용</a:t>
            </a:r>
            <a:endParaRPr sz="14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5" name="Google Shape;640;p76">
            <a:extLst>
              <a:ext uri="{FF2B5EF4-FFF2-40B4-BE49-F238E27FC236}">
                <a16:creationId xmlns:a16="http://schemas.microsoft.com/office/drawing/2014/main" id="{D56A0D16-7B33-497C-B471-E2E80B2286D0}"/>
              </a:ext>
            </a:extLst>
          </p:cNvPr>
          <p:cNvSpPr/>
          <p:nvPr/>
        </p:nvSpPr>
        <p:spPr>
          <a:xfrm>
            <a:off x="2713145" y="3430857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Min-max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정규화를 거친 세 변수에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각각의 가중치를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곱한 뒤 더해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지수를 산출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6" name="Google Shape;640;p76">
            <a:extLst>
              <a:ext uri="{FF2B5EF4-FFF2-40B4-BE49-F238E27FC236}">
                <a16:creationId xmlns:a16="http://schemas.microsoft.com/office/drawing/2014/main" id="{01CC5C9E-8C42-443E-91EF-8F7CEC4DC6B8}"/>
              </a:ext>
            </a:extLst>
          </p:cNvPr>
          <p:cNvSpPr/>
          <p:nvPr/>
        </p:nvSpPr>
        <p:spPr>
          <a:xfrm>
            <a:off x="2713145" y="3913228"/>
            <a:ext cx="8788647" cy="366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just"/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산출된 잠재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VIP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지수를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기준으로 고객 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등급화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개의 등급</a:t>
            </a:r>
            <a:r>
              <a:rPr lang="en-US" altLang="ko-KR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(A, B, C, D</a:t>
            </a:r>
            <a:r>
              <a:rPr lang="en-US" altLang="ko-KR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F)</a:t>
            </a:r>
            <a:r>
              <a:rPr lang="ko-KR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으로 신규고객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분류</a:t>
            </a:r>
            <a:endParaRPr sz="14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FD28A1D2-CE15-49A6-822B-FA448FA87E82}"/>
              </a:ext>
            </a:extLst>
          </p:cNvPr>
          <p:cNvCxnSpPr>
            <a:cxnSpLocks/>
          </p:cNvCxnSpPr>
          <p:nvPr/>
        </p:nvCxnSpPr>
        <p:spPr>
          <a:xfrm>
            <a:off x="2713145" y="3321416"/>
            <a:ext cx="8788646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C4300E6D-874A-46A3-AF43-6FC574E879AE}"/>
              </a:ext>
            </a:extLst>
          </p:cNvPr>
          <p:cNvCxnSpPr>
            <a:cxnSpLocks/>
          </p:cNvCxnSpPr>
          <p:nvPr/>
        </p:nvCxnSpPr>
        <p:spPr>
          <a:xfrm flipV="1">
            <a:off x="2713145" y="3796768"/>
            <a:ext cx="8788646" cy="15824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0" name="Google Shape;724;p78">
            <a:extLst>
              <a:ext uri="{FF2B5EF4-FFF2-40B4-BE49-F238E27FC236}">
                <a16:creationId xmlns:a16="http://schemas.microsoft.com/office/drawing/2014/main" id="{69B95447-EBDF-455F-85C4-D4AD8FC8B1B7}"/>
              </a:ext>
            </a:extLst>
          </p:cNvPr>
          <p:cNvSpPr/>
          <p:nvPr/>
        </p:nvSpPr>
        <p:spPr>
          <a:xfrm>
            <a:off x="735361" y="5230115"/>
            <a:ext cx="6305519" cy="42156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선호제품으로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구성된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Special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쿠폰북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발행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우대 할인율 적용 등</a:t>
            </a:r>
            <a:endParaRPr lang="ko-KR" altLang="en-US" sz="14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3" name="Google Shape;724;p78">
            <a:extLst>
              <a:ext uri="{FF2B5EF4-FFF2-40B4-BE49-F238E27FC236}">
                <a16:creationId xmlns:a16="http://schemas.microsoft.com/office/drawing/2014/main" id="{0D61EAA2-64D9-486B-9C17-D4B209AE6490}"/>
              </a:ext>
            </a:extLst>
          </p:cNvPr>
          <p:cNvSpPr/>
          <p:nvPr/>
        </p:nvSpPr>
        <p:spPr>
          <a:xfrm>
            <a:off x="735361" y="5789119"/>
            <a:ext cx="6305518" cy="421564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우수고객 전용 혜택 제공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무료 배송 서비스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멤버십 포인트 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n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 적립</a:t>
            </a:r>
            <a: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ko-KR" altLang="en-US" sz="14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F12FC3F9-80A9-4364-ACB3-9AACAFE14F74}"/>
              </a:ext>
            </a:extLst>
          </p:cNvPr>
          <p:cNvCxnSpPr>
            <a:cxnSpLocks/>
          </p:cNvCxnSpPr>
          <p:nvPr/>
        </p:nvCxnSpPr>
        <p:spPr>
          <a:xfrm>
            <a:off x="704715" y="5712747"/>
            <a:ext cx="6381885" cy="0"/>
          </a:xfrm>
          <a:prstGeom prst="line">
            <a:avLst/>
          </a:prstGeom>
          <a:ln w="12700">
            <a:solidFill>
              <a:schemeClr val="tx2">
                <a:lumMod val="90000"/>
              </a:schemeClr>
            </a:solidFill>
            <a:prstDash val="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F6E0B4DC-146E-4517-8449-26DB496E19FC}"/>
              </a:ext>
            </a:extLst>
          </p:cNvPr>
          <p:cNvSpPr/>
          <p:nvPr/>
        </p:nvSpPr>
        <p:spPr>
          <a:xfrm>
            <a:off x="8510526" y="5218860"/>
            <a:ext cx="299126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충성고객 이탈 방지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활성화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3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ctr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유입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71DB42DF-3E2E-44E8-86C0-921DDFCBD505}"/>
              </a:ext>
            </a:extLst>
          </p:cNvPr>
          <p:cNvSpPr/>
          <p:nvPr/>
        </p:nvSpPr>
        <p:spPr>
          <a:xfrm>
            <a:off x="536634" y="5139685"/>
            <a:ext cx="11118732" cy="1168188"/>
          </a:xfrm>
          <a:prstGeom prst="roundRect">
            <a:avLst>
              <a:gd name="adj" fmla="val 6883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2501215-840F-485D-914A-86BC9DB105C0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" name="Google Shape;409;p57">
            <a:extLst>
              <a:ext uri="{FF2B5EF4-FFF2-40B4-BE49-F238E27FC236}">
                <a16:creationId xmlns:a16="http://schemas.microsoft.com/office/drawing/2014/main" id="{4FDF3C3E-297E-46CC-BD43-43B4966B9F8B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2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0" name="Google Shape;306;p54">
            <a:extLst>
              <a:ext uri="{FF2B5EF4-FFF2-40B4-BE49-F238E27FC236}">
                <a16:creationId xmlns:a16="http://schemas.microsoft.com/office/drawing/2014/main" id="{994E4E6E-C22B-4490-8A30-0A844F407929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307;p54">
            <a:extLst>
              <a:ext uri="{FF2B5EF4-FFF2-40B4-BE49-F238E27FC236}">
                <a16:creationId xmlns:a16="http://schemas.microsoft.com/office/drawing/2014/main" id="{594D7B16-2AFD-4A59-9DD1-2B937E447921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2" name="Google Shape;413;p57">
            <a:extLst>
              <a:ext uri="{FF2B5EF4-FFF2-40B4-BE49-F238E27FC236}">
                <a16:creationId xmlns:a16="http://schemas.microsoft.com/office/drawing/2014/main" id="{E63040E0-8E27-42E7-8059-162B8B837E1F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잠재적 우수고객 관리 및 맞춤형 프로모션 제공 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3" name="Google Shape;640;p76">
            <a:extLst>
              <a:ext uri="{FF2B5EF4-FFF2-40B4-BE49-F238E27FC236}">
                <a16:creationId xmlns:a16="http://schemas.microsoft.com/office/drawing/2014/main" id="{AEB58B23-1368-44C9-8B2A-92444EE14B3A}"/>
              </a:ext>
            </a:extLst>
          </p:cNvPr>
          <p:cNvSpPr/>
          <p:nvPr/>
        </p:nvSpPr>
        <p:spPr>
          <a:xfrm>
            <a:off x="715041" y="151993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 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지수를 도출하여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예상 고객등급으로 분류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endParaRPr sz="15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C9B7305-DBB8-4F6B-9169-1B6A7EAC1B01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6" name="Google Shape;410;p57">
            <a:extLst>
              <a:ext uri="{FF2B5EF4-FFF2-40B4-BE49-F238E27FC236}">
                <a16:creationId xmlns:a16="http://schemas.microsoft.com/office/drawing/2014/main" id="{BE6D14CF-86EF-474A-B32E-8769A9D08C5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7" name="Google Shape;410;p57">
            <a:extLst>
              <a:ext uri="{FF2B5EF4-FFF2-40B4-BE49-F238E27FC236}">
                <a16:creationId xmlns:a16="http://schemas.microsoft.com/office/drawing/2014/main" id="{406A561A-D178-4784-B27F-87E271E9B095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8" name="Picture 6" descr="Krakatau Posco Energy">
            <a:extLst>
              <a:ext uri="{FF2B5EF4-FFF2-40B4-BE49-F238E27FC236}">
                <a16:creationId xmlns:a16="http://schemas.microsoft.com/office/drawing/2014/main" id="{BF0C6A4E-9980-4BCB-9072-AFAC4916C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Google Shape;406;p57">
            <a:extLst>
              <a:ext uri="{FF2B5EF4-FFF2-40B4-BE49-F238E27FC236}">
                <a16:creationId xmlns:a16="http://schemas.microsoft.com/office/drawing/2014/main" id="{9DFEEC7C-AA89-46E5-8C02-E5A9E460E7F0}"/>
              </a:ext>
            </a:extLst>
          </p:cNvPr>
          <p:cNvCxnSpPr>
            <a:cxnSpLocks/>
          </p:cNvCxnSpPr>
          <p:nvPr/>
        </p:nvCxnSpPr>
        <p:spPr>
          <a:xfrm>
            <a:off x="295620" y="645172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3" name="Google Shape;640;p76">
            <a:extLst>
              <a:ext uri="{FF2B5EF4-FFF2-40B4-BE49-F238E27FC236}">
                <a16:creationId xmlns:a16="http://schemas.microsoft.com/office/drawing/2014/main" id="{3359E9F6-F26E-4D7F-A8D6-61984902DC81}"/>
              </a:ext>
            </a:extLst>
          </p:cNvPr>
          <p:cNvSpPr/>
          <p:nvPr/>
        </p:nvSpPr>
        <p:spPr>
          <a:xfrm>
            <a:off x="700567" y="4434851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잠재 </a:t>
            </a:r>
            <a:r>
              <a:rPr lang="en-US" altLang="ko-KR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VIP </a:t>
            </a:r>
            <a:r>
              <a:rPr lang="ko-KR" altLang="en-US" sz="1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등급에 따른 프로모션 진행 </a:t>
            </a:r>
            <a:endParaRPr sz="1500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C5BB165-19BA-4E3C-8895-2900622FE865}"/>
              </a:ext>
            </a:extLst>
          </p:cNvPr>
          <p:cNvSpPr/>
          <p:nvPr/>
        </p:nvSpPr>
        <p:spPr>
          <a:xfrm>
            <a:off x="525451" y="4549871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640;p76">
            <a:extLst>
              <a:ext uri="{FF2B5EF4-FFF2-40B4-BE49-F238E27FC236}">
                <a16:creationId xmlns:a16="http://schemas.microsoft.com/office/drawing/2014/main" id="{C2F17758-5B83-4DC3-B3C2-75012AD6B1C2}"/>
              </a:ext>
            </a:extLst>
          </p:cNvPr>
          <p:cNvSpPr/>
          <p:nvPr/>
        </p:nvSpPr>
        <p:spPr>
          <a:xfrm>
            <a:off x="943446" y="4759154"/>
            <a:ext cx="10585240" cy="39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등급별 차등 혜택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상품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할인율 등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적용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우수고객 전용 서비스 제공</a:t>
            </a:r>
            <a:r>
              <a:rPr lang="en-US" altLang="ko-KR" sz="15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1500" b="1" dirty="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59" name="Google Shape;408;p57">
            <a:extLst>
              <a:ext uri="{FF2B5EF4-FFF2-40B4-BE49-F238E27FC236}">
                <a16:creationId xmlns:a16="http://schemas.microsoft.com/office/drawing/2014/main" id="{87013B80-CDC3-46C5-AE05-165A638EC26F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5FC24621-6CA7-4984-9946-22B7DDA65050}"/>
              </a:ext>
            </a:extLst>
          </p:cNvPr>
          <p:cNvSpPr/>
          <p:nvPr/>
        </p:nvSpPr>
        <p:spPr>
          <a:xfrm>
            <a:off x="7813808" y="5465726"/>
            <a:ext cx="533389" cy="49989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9895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4"/>
          <p:cNvSpPr/>
          <p:nvPr/>
        </p:nvSpPr>
        <p:spPr>
          <a:xfrm>
            <a:off x="3549811" y="4618180"/>
            <a:ext cx="2401782" cy="647600"/>
          </a:xfrm>
          <a:prstGeom prst="roundRect">
            <a:avLst>
              <a:gd name="adj" fmla="val 12902"/>
            </a:avLst>
          </a:prstGeom>
          <a:solidFill>
            <a:srgbClr val="E1EFD8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30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김가공</a:t>
            </a:r>
          </a:p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40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/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산양유</a:t>
            </a:r>
          </a:p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50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콩나물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양파</a:t>
            </a:r>
            <a:endParaRPr lang="ko-KR" altLang="en-US" sz="9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E8CBAA1-1342-45A3-B47F-EE44F3A47163}"/>
              </a:ext>
            </a:extLst>
          </p:cNvPr>
          <p:cNvSpPr/>
          <p:nvPr/>
        </p:nvSpPr>
        <p:spPr>
          <a:xfrm>
            <a:off x="5572151" y="4132108"/>
            <a:ext cx="1003469" cy="68699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8" name="Google Shape;578;p64"/>
          <p:cNvSpPr/>
          <p:nvPr/>
        </p:nvSpPr>
        <p:spPr>
          <a:xfrm rot="-5400000">
            <a:off x="5381584" y="-891434"/>
            <a:ext cx="290800" cy="6428102"/>
          </a:xfrm>
          <a:prstGeom prst="downArrow">
            <a:avLst>
              <a:gd name="adj1" fmla="val 27777"/>
              <a:gd name="adj2" fmla="val 105421"/>
            </a:avLst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8" name="Google Shape;588;p64"/>
          <p:cNvSpPr/>
          <p:nvPr/>
        </p:nvSpPr>
        <p:spPr>
          <a:xfrm>
            <a:off x="1162567" y="2082431"/>
            <a:ext cx="1812000" cy="491405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군집분석</a:t>
            </a:r>
            <a:endParaRPr sz="16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89" name="Google Shape;589;p64"/>
          <p:cNvSpPr/>
          <p:nvPr/>
        </p:nvSpPr>
        <p:spPr>
          <a:xfrm>
            <a:off x="4898500" y="2082431"/>
            <a:ext cx="1812000" cy="491405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신규고객정보 </a:t>
            </a:r>
            <a:endParaRPr sz="16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90" name="Google Shape;590;p64"/>
          <p:cNvSpPr/>
          <p:nvPr/>
        </p:nvSpPr>
        <p:spPr>
          <a:xfrm>
            <a:off x="8741035" y="2082431"/>
            <a:ext cx="1812000" cy="491405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ko" altLang="en-US" sz="16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추천서비스</a:t>
            </a:r>
            <a:endParaRPr sz="16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91" name="Google Shape;591;p64"/>
          <p:cNvSpPr txBox="1"/>
          <p:nvPr/>
        </p:nvSpPr>
        <p:spPr>
          <a:xfrm>
            <a:off x="787263" y="2668636"/>
            <a:ext cx="36784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기존 고객 데이터를 이용한 군집화 실시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군집 별 고객 특성 파악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2" name="Google Shape;592;p64"/>
          <p:cNvSpPr txBox="1"/>
          <p:nvPr/>
        </p:nvSpPr>
        <p:spPr>
          <a:xfrm>
            <a:off x="4285227" y="2660082"/>
            <a:ext cx="3678400" cy="586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 고객 정보를 입력</a:t>
            </a: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군집 중 가장 속할 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확률이 높은 군집 추출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3" name="Google Shape;593;p64"/>
          <p:cNvSpPr txBox="1"/>
          <p:nvPr/>
        </p:nvSpPr>
        <p:spPr>
          <a:xfrm>
            <a:off x="8219866" y="2663617"/>
            <a:ext cx="3470265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</a:t>
            </a: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속하는 군집의 구매 이력을 바탕으로 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pPr algn="just">
              <a:lnSpc>
                <a:spcPct val="115000"/>
              </a:lnSpc>
            </a:pPr>
            <a:r>
              <a:rPr lang="ko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 차별화된 추천서비스 제공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8" name="Google Shape;598;p64"/>
          <p:cNvSpPr/>
          <p:nvPr/>
        </p:nvSpPr>
        <p:spPr>
          <a:xfrm>
            <a:off x="3559351" y="5289195"/>
            <a:ext cx="2392242" cy="647600"/>
          </a:xfrm>
          <a:prstGeom prst="roundRect">
            <a:avLst>
              <a:gd name="adj" fmla="val 12902"/>
            </a:avLst>
          </a:prstGeom>
          <a:solidFill>
            <a:srgbClr val="C4E0B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40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식빵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/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식사대용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보리살림</a:t>
            </a:r>
            <a:endParaRPr sz="9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9" name="Google Shape;599;p64"/>
          <p:cNvSpPr/>
          <p:nvPr/>
        </p:nvSpPr>
        <p:spPr>
          <a:xfrm>
            <a:off x="1162567" y="4618180"/>
            <a:ext cx="2389592" cy="647600"/>
          </a:xfrm>
          <a:prstGeom prst="roundRect">
            <a:avLst>
              <a:gd name="adj" fmla="val 9137"/>
            </a:avLst>
          </a:prstGeom>
          <a:solidFill>
            <a:srgbClr val="C4E0B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40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김가공</a:t>
            </a:r>
          </a:p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50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/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산양유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보리살림</a:t>
            </a:r>
            <a:endParaRPr lang="ko-KR" altLang="en-US" sz="9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algn="just">
              <a:lnSpc>
                <a:spcPct val="115000"/>
              </a:lnSpc>
            </a:pP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60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스낵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콩나물</a:t>
            </a:r>
            <a:endParaRPr sz="9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01" name="Google Shape;601;p64"/>
          <p:cNvSpPr/>
          <p:nvPr/>
        </p:nvSpPr>
        <p:spPr>
          <a:xfrm>
            <a:off x="1162991" y="5284741"/>
            <a:ext cx="2393392" cy="647600"/>
          </a:xfrm>
          <a:prstGeom prst="roundRect">
            <a:avLst>
              <a:gd name="adj" fmla="val 12902"/>
            </a:avLst>
          </a:prstGeom>
          <a:solidFill>
            <a:srgbClr val="A8D08C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just"/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50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대 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: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유정란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/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산양유</a:t>
            </a:r>
            <a:r>
              <a:rPr lang="en-US" altLang="ko-KR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-KR" altLang="en-US" sz="9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콩나물</a:t>
            </a:r>
            <a:endParaRPr lang="ko-KR" altLang="en-US" sz="9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602" name="Google Shape;602;p64"/>
          <p:cNvCxnSpPr/>
          <p:nvPr/>
        </p:nvCxnSpPr>
        <p:spPr>
          <a:xfrm>
            <a:off x="840835" y="5275315"/>
            <a:ext cx="5370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03" name="Google Shape;603;p64"/>
          <p:cNvCxnSpPr/>
          <p:nvPr/>
        </p:nvCxnSpPr>
        <p:spPr>
          <a:xfrm rot="10800000">
            <a:off x="3549812" y="4457488"/>
            <a:ext cx="0" cy="1534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604" name="Google Shape;604;p64"/>
          <p:cNvSpPr txBox="1"/>
          <p:nvPr/>
        </p:nvSpPr>
        <p:spPr>
          <a:xfrm>
            <a:off x="5844936" y="5257800"/>
            <a:ext cx="1301200" cy="1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r>
              <a:rPr lang="en-US" altLang="ko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" altLang="en-US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거리</a:t>
            </a:r>
            <a:r>
              <a:rPr lang="en-US" altLang="ko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200">
              <a:highlight>
                <a:srgbClr val="FFFF00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5" name="Google Shape;605;p64"/>
          <p:cNvSpPr txBox="1"/>
          <p:nvPr/>
        </p:nvSpPr>
        <p:spPr>
          <a:xfrm>
            <a:off x="2880844" y="4088772"/>
            <a:ext cx="1301200" cy="33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en-US" altLang="ko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" altLang="en-US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평일 방문율</a:t>
            </a:r>
            <a:r>
              <a:rPr lang="en-US" altLang="ko" sz="1200" b="1">
                <a:highlight>
                  <a:srgbClr val="FFFF00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050">
              <a:highlight>
                <a:srgbClr val="FFFF00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6" name="Google Shape;606;p64"/>
          <p:cNvSpPr txBox="1"/>
          <p:nvPr/>
        </p:nvSpPr>
        <p:spPr>
          <a:xfrm>
            <a:off x="5843479" y="4915835"/>
            <a:ext cx="5176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6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大</a:t>
            </a:r>
            <a:endParaRPr sz="140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7" name="Google Shape;607;p64"/>
          <p:cNvSpPr txBox="1"/>
          <p:nvPr/>
        </p:nvSpPr>
        <p:spPr>
          <a:xfrm>
            <a:off x="665185" y="5249680"/>
            <a:ext cx="5176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少</a:t>
            </a:r>
            <a:endParaRPr sz="140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8" name="Google Shape;608;p64"/>
          <p:cNvSpPr txBox="1"/>
          <p:nvPr/>
        </p:nvSpPr>
        <p:spPr>
          <a:xfrm>
            <a:off x="3455404" y="4289923"/>
            <a:ext cx="5176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6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大</a:t>
            </a:r>
            <a:endParaRPr sz="140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09" name="Google Shape;609;p64"/>
          <p:cNvSpPr txBox="1"/>
          <p:nvPr/>
        </p:nvSpPr>
        <p:spPr>
          <a:xfrm>
            <a:off x="3097544" y="5775095"/>
            <a:ext cx="517600" cy="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少</a:t>
            </a:r>
            <a:endParaRPr sz="1400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21" name="Google Shape;621;p64"/>
          <p:cNvSpPr txBox="1"/>
          <p:nvPr/>
        </p:nvSpPr>
        <p:spPr>
          <a:xfrm>
            <a:off x="7998025" y="5860663"/>
            <a:ext cx="3228505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en-US" altLang="ko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50</a:t>
            </a: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 신규 고객에 대한 추천 상품</a:t>
            </a:r>
            <a:endParaRPr sz="1200">
              <a:solidFill>
                <a:schemeClr val="dk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622" name="Google Shape;622;p64" descr="Pulmuone] Organic Tofu_Silken/풀무원 유기농 두부 -생식용 (18oz ..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02229" y="5043554"/>
            <a:ext cx="1206813" cy="795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64" descr="의성축산]유기농 유정란 10구3팩(총30구), 신세계적 쇼핑포털 SSG.CO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12602" y="5160685"/>
            <a:ext cx="940731" cy="681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64" descr="내곁에목장 유기농 우유 제품 &lt; 제품소개 | LOTTE FOO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68780" y="4414861"/>
            <a:ext cx="1280932" cy="623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5" name="Google Shape;625;p64" descr="풀무원 유기농 콩나물 270g (1개) 종합정보 행복쇼핑의 시작 ! 다나와 ..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35631" y="4300203"/>
            <a:ext cx="1280932" cy="79802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직사각형 50">
            <a:extLst>
              <a:ext uri="{FF2B5EF4-FFF2-40B4-BE49-F238E27FC236}">
                <a16:creationId xmlns:a16="http://schemas.microsoft.com/office/drawing/2014/main" id="{64F3B857-D4DB-4351-BC6A-122E4EC73E69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410;p57">
            <a:extLst>
              <a:ext uri="{FF2B5EF4-FFF2-40B4-BE49-F238E27FC236}">
                <a16:creationId xmlns:a16="http://schemas.microsoft.com/office/drawing/2014/main" id="{315A5F35-A2B5-46C3-9278-079116596932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56" name="Google Shape;410;p57">
            <a:extLst>
              <a:ext uri="{FF2B5EF4-FFF2-40B4-BE49-F238E27FC236}">
                <a16:creationId xmlns:a16="http://schemas.microsoft.com/office/drawing/2014/main" id="{243EBC3E-08DB-4F67-A868-1DA7A5C18839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57" name="Picture 6" descr="Krakatau Posco Energy">
            <a:extLst>
              <a:ext uri="{FF2B5EF4-FFF2-40B4-BE49-F238E27FC236}">
                <a16:creationId xmlns:a16="http://schemas.microsoft.com/office/drawing/2014/main" id="{0710BA8B-76BF-4B3E-B755-FF876DF31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8" name="Google Shape;406;p57">
            <a:extLst>
              <a:ext uri="{FF2B5EF4-FFF2-40B4-BE49-F238E27FC236}">
                <a16:creationId xmlns:a16="http://schemas.microsoft.com/office/drawing/2014/main" id="{D16C70F8-65B8-4F5F-BF94-E626964315AD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9" name="Google Shape;306;p54">
            <a:extLst>
              <a:ext uri="{FF2B5EF4-FFF2-40B4-BE49-F238E27FC236}">
                <a16:creationId xmlns:a16="http://schemas.microsoft.com/office/drawing/2014/main" id="{951692DC-97AA-4194-9488-208F1D72617A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0" name="Google Shape;307;p54">
            <a:extLst>
              <a:ext uri="{FF2B5EF4-FFF2-40B4-BE49-F238E27FC236}">
                <a16:creationId xmlns:a16="http://schemas.microsoft.com/office/drawing/2014/main" id="{29C7BFBD-47AA-4971-80D8-C541719342E7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1" name="Google Shape;413;p57">
            <a:extLst>
              <a:ext uri="{FF2B5EF4-FFF2-40B4-BE49-F238E27FC236}">
                <a16:creationId xmlns:a16="http://schemas.microsoft.com/office/drawing/2014/main" id="{2650D901-57E0-4ED1-B306-9BA31C2DDE00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군집분석을 통한 신규고객 프로모션 방안 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4" name="Google Shape;640;p76">
            <a:extLst>
              <a:ext uri="{FF2B5EF4-FFF2-40B4-BE49-F238E27FC236}">
                <a16:creationId xmlns:a16="http://schemas.microsoft.com/office/drawing/2014/main" id="{D160D0DE-853F-4463-83E1-A8CA83B37E7C}"/>
              </a:ext>
            </a:extLst>
          </p:cNvPr>
          <p:cNvSpPr/>
          <p:nvPr/>
        </p:nvSpPr>
        <p:spPr>
          <a:xfrm>
            <a:off x="715041" y="151993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유입  →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군집별 특성을 이용한 차별화된 추천 서비스 제공</a:t>
            </a:r>
            <a:endParaRPr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FA2D7DEB-17FE-4B0F-ADDD-113915B0E62C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" name="Google Shape;640;p76">
            <a:extLst>
              <a:ext uri="{FF2B5EF4-FFF2-40B4-BE49-F238E27FC236}">
                <a16:creationId xmlns:a16="http://schemas.microsoft.com/office/drawing/2014/main" id="{9D219FA6-E35E-4EF6-B4EF-CE6555264E2D}"/>
              </a:ext>
            </a:extLst>
          </p:cNvPr>
          <p:cNvSpPr/>
          <p:nvPr/>
        </p:nvSpPr>
        <p:spPr>
          <a:xfrm>
            <a:off x="715041" y="3497633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군집별 고객군 특성과 주요 구매물품</a:t>
            </a:r>
            <a:endParaRPr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A8F92D9C-2F47-4F96-9681-B2017C652C22}"/>
              </a:ext>
            </a:extLst>
          </p:cNvPr>
          <p:cNvSpPr/>
          <p:nvPr/>
        </p:nvSpPr>
        <p:spPr>
          <a:xfrm>
            <a:off x="539925" y="3612653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0" name="Google Shape;640;p76">
            <a:extLst>
              <a:ext uri="{FF2B5EF4-FFF2-40B4-BE49-F238E27FC236}">
                <a16:creationId xmlns:a16="http://schemas.microsoft.com/office/drawing/2014/main" id="{AADD0C04-DB81-4557-B952-3E1B75289335}"/>
              </a:ext>
            </a:extLst>
          </p:cNvPr>
          <p:cNvSpPr/>
          <p:nvPr/>
        </p:nvSpPr>
        <p:spPr>
          <a:xfrm>
            <a:off x="7361480" y="3493614"/>
            <a:ext cx="3961972" cy="733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신규고객 온라인 첫 화면의 추천상품</a:t>
            </a:r>
            <a:b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</a:br>
            <a:br>
              <a:rPr lang="en-US" altLang="ko-KR" sz="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</a:b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</a:t>
            </a:r>
            <a:r>
              <a:rPr lang="ko-KR" altLang="en-US" sz="16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선호 물품의 추천으로 구매 유도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9CA5AA9D-EEC7-435F-A0BC-14EC429EECE0}"/>
              </a:ext>
            </a:extLst>
          </p:cNvPr>
          <p:cNvSpPr/>
          <p:nvPr/>
        </p:nvSpPr>
        <p:spPr>
          <a:xfrm>
            <a:off x="7186363" y="3608634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15" name="Google Shape;615;p64"/>
          <p:cNvSpPr/>
          <p:nvPr/>
        </p:nvSpPr>
        <p:spPr>
          <a:xfrm>
            <a:off x="5675660" y="4449816"/>
            <a:ext cx="779508" cy="127539"/>
          </a:xfrm>
          <a:prstGeom prst="rect">
            <a:avLst/>
          </a:prstGeom>
          <a:gradFill>
            <a:gsLst>
              <a:gs pos="0">
                <a:srgbClr val="E1EFD8"/>
              </a:gs>
              <a:gs pos="32000">
                <a:srgbClr val="C4E0B2"/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24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16" name="Google Shape;616;p64"/>
          <p:cNvSpPr txBox="1"/>
          <p:nvPr/>
        </p:nvSpPr>
        <p:spPr>
          <a:xfrm>
            <a:off x="5129507" y="4120877"/>
            <a:ext cx="1828533" cy="203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en-US" altLang="ko" sz="10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Gold_member</a:t>
            </a:r>
            <a:endParaRPr sz="10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17" name="Google Shape;617;p64"/>
          <p:cNvSpPr txBox="1"/>
          <p:nvPr/>
        </p:nvSpPr>
        <p:spPr>
          <a:xfrm>
            <a:off x="5470551" y="4562377"/>
            <a:ext cx="664304" cy="17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100" b="1">
                <a:solidFill>
                  <a:schemeClr val="accent6">
                    <a:lumMod val="7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낮음</a:t>
            </a:r>
            <a:endParaRPr sz="1400">
              <a:solidFill>
                <a:schemeClr val="accent6">
                  <a:lumMod val="7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18" name="Google Shape;618;p64"/>
          <p:cNvSpPr txBox="1"/>
          <p:nvPr/>
        </p:nvSpPr>
        <p:spPr>
          <a:xfrm>
            <a:off x="6043774" y="4564124"/>
            <a:ext cx="580504" cy="175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ctr"/>
            <a:r>
              <a:rPr lang="ko" altLang="en-US" sz="1100" b="1">
                <a:solidFill>
                  <a:schemeClr val="accent6">
                    <a:lumMod val="50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높음</a:t>
            </a:r>
            <a:endParaRPr sz="1100" b="1">
              <a:solidFill>
                <a:schemeClr val="accent6">
                  <a:lumMod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75" name="Google Shape;486;p60">
            <a:extLst>
              <a:ext uri="{FF2B5EF4-FFF2-40B4-BE49-F238E27FC236}">
                <a16:creationId xmlns:a16="http://schemas.microsoft.com/office/drawing/2014/main" id="{74FC37E8-EDCF-4305-A8B4-22467D5A836B}"/>
              </a:ext>
            </a:extLst>
          </p:cNvPr>
          <p:cNvSpPr/>
          <p:nvPr/>
        </p:nvSpPr>
        <p:spPr>
          <a:xfrm>
            <a:off x="525451" y="4020962"/>
            <a:ext cx="6185049" cy="2337828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6" name="Google Shape;621;p64">
            <a:extLst>
              <a:ext uri="{FF2B5EF4-FFF2-40B4-BE49-F238E27FC236}">
                <a16:creationId xmlns:a16="http://schemas.microsoft.com/office/drawing/2014/main" id="{EEA77AC3-F0DC-461B-80B3-71E951A924C1}"/>
              </a:ext>
            </a:extLst>
          </p:cNvPr>
          <p:cNvSpPr txBox="1"/>
          <p:nvPr/>
        </p:nvSpPr>
        <p:spPr>
          <a:xfrm>
            <a:off x="991883" y="5900647"/>
            <a:ext cx="5390548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</a:t>
            </a:r>
            <a:r>
              <a:rPr lang="ko-KR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연령대</a:t>
            </a:r>
            <a:r>
              <a:rPr lang="en-US" altLang="ko-KR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평일방문</a:t>
            </a:r>
            <a:r>
              <a:rPr lang="en-US" altLang="ko-KR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거리</a:t>
            </a:r>
            <a:r>
              <a:rPr lang="en-US" altLang="ko-KR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Gold_member </a:t>
            </a:r>
            <a:r>
              <a:rPr lang="ko-KR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등으로 나뉜 군집의 주요 구매물품 항목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7" name="Google Shape;486;p60">
            <a:extLst>
              <a:ext uri="{FF2B5EF4-FFF2-40B4-BE49-F238E27FC236}">
                <a16:creationId xmlns:a16="http://schemas.microsoft.com/office/drawing/2014/main" id="{99639FB0-3DCA-49A6-B0C2-47CF6DCAB87E}"/>
              </a:ext>
            </a:extLst>
          </p:cNvPr>
          <p:cNvSpPr/>
          <p:nvPr/>
        </p:nvSpPr>
        <p:spPr>
          <a:xfrm>
            <a:off x="522620" y="1950149"/>
            <a:ext cx="11118740" cy="1338485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" name="Google Shape;486;p60">
            <a:extLst>
              <a:ext uri="{FF2B5EF4-FFF2-40B4-BE49-F238E27FC236}">
                <a16:creationId xmlns:a16="http://schemas.microsoft.com/office/drawing/2014/main" id="{069D1928-F8A7-4D37-B9EF-44AA5AAA676A}"/>
              </a:ext>
            </a:extLst>
          </p:cNvPr>
          <p:cNvSpPr/>
          <p:nvPr/>
        </p:nvSpPr>
        <p:spPr>
          <a:xfrm>
            <a:off x="7237089" y="4289923"/>
            <a:ext cx="4404271" cy="2044381"/>
          </a:xfrm>
          <a:prstGeom prst="roundRect">
            <a:avLst>
              <a:gd name="adj" fmla="val 3118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3" name="Google Shape;591;p64">
            <a:extLst>
              <a:ext uri="{FF2B5EF4-FFF2-40B4-BE49-F238E27FC236}">
                <a16:creationId xmlns:a16="http://schemas.microsoft.com/office/drawing/2014/main" id="{75347E54-0B83-4E1C-BDA2-817B131286A4}"/>
              </a:ext>
            </a:extLst>
          </p:cNvPr>
          <p:cNvSpPr txBox="1"/>
          <p:nvPr/>
        </p:nvSpPr>
        <p:spPr>
          <a:xfrm>
            <a:off x="8674761" y="4834322"/>
            <a:ext cx="759991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-KR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4" name="Google Shape;591;p64">
            <a:extLst>
              <a:ext uri="{FF2B5EF4-FFF2-40B4-BE49-F238E27FC236}">
                <a16:creationId xmlns:a16="http://schemas.microsoft.com/office/drawing/2014/main" id="{DA663AC2-2127-48C2-BB52-3C78337F35D5}"/>
              </a:ext>
            </a:extLst>
          </p:cNvPr>
          <p:cNvSpPr txBox="1"/>
          <p:nvPr/>
        </p:nvSpPr>
        <p:spPr>
          <a:xfrm>
            <a:off x="10427628" y="4847392"/>
            <a:ext cx="912641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-KR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콩나물</a:t>
            </a:r>
            <a:r>
              <a:rPr lang="en-US" altLang="ko-KR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5" name="Google Shape;591;p64">
            <a:extLst>
              <a:ext uri="{FF2B5EF4-FFF2-40B4-BE49-F238E27FC236}">
                <a16:creationId xmlns:a16="http://schemas.microsoft.com/office/drawing/2014/main" id="{78EB7FC7-C972-41A3-8283-90C5E18909EB}"/>
              </a:ext>
            </a:extLst>
          </p:cNvPr>
          <p:cNvSpPr txBox="1"/>
          <p:nvPr/>
        </p:nvSpPr>
        <p:spPr>
          <a:xfrm>
            <a:off x="8659731" y="5525274"/>
            <a:ext cx="912641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-KR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두부</a:t>
            </a:r>
            <a:r>
              <a:rPr lang="en-US" altLang="ko-KR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86" name="Google Shape;591;p64">
            <a:extLst>
              <a:ext uri="{FF2B5EF4-FFF2-40B4-BE49-F238E27FC236}">
                <a16:creationId xmlns:a16="http://schemas.microsoft.com/office/drawing/2014/main" id="{21737C41-BAF9-41ED-862F-C440D7EFD21B}"/>
              </a:ext>
            </a:extLst>
          </p:cNvPr>
          <p:cNvSpPr txBox="1"/>
          <p:nvPr/>
        </p:nvSpPr>
        <p:spPr>
          <a:xfrm>
            <a:off x="10489022" y="5503904"/>
            <a:ext cx="912641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algn="just">
              <a:lnSpc>
                <a:spcPct val="115000"/>
              </a:lnSpc>
            </a:pPr>
            <a:r>
              <a:rPr lang="en-US" altLang="ko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&lt;</a:t>
            </a:r>
            <a:r>
              <a:rPr lang="ko-KR" altLang="en-US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계란</a:t>
            </a:r>
            <a:r>
              <a:rPr lang="en-US" altLang="ko-KR" sz="1333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333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A889DA2-CFD1-E346-903E-03F1A9B3F02B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3" name="Google Shape;409;p57">
            <a:extLst>
              <a:ext uri="{FF2B5EF4-FFF2-40B4-BE49-F238E27FC236}">
                <a16:creationId xmlns:a16="http://schemas.microsoft.com/office/drawing/2014/main" id="{5A81F0D6-FB46-EC47-B41E-B527A91193B4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3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8" name="Google Shape;408;p57">
            <a:extLst>
              <a:ext uri="{FF2B5EF4-FFF2-40B4-BE49-F238E27FC236}">
                <a16:creationId xmlns:a16="http://schemas.microsoft.com/office/drawing/2014/main" id="{E01AC96B-544A-294C-991F-8F855745B77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9A41520E-02EC-42AA-A68B-DDBFEC2575DE}"/>
              </a:ext>
            </a:extLst>
          </p:cNvPr>
          <p:cNvSpPr/>
          <p:nvPr/>
        </p:nvSpPr>
        <p:spPr>
          <a:xfrm flipH="1">
            <a:off x="-1" y="1382577"/>
            <a:ext cx="12191999" cy="4262849"/>
          </a:xfrm>
          <a:prstGeom prst="rect">
            <a:avLst/>
          </a:prstGeom>
          <a:solidFill>
            <a:srgbClr val="B9927C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26960B-271D-426D-9A3F-9AA181749EE5}"/>
              </a:ext>
            </a:extLst>
          </p:cNvPr>
          <p:cNvSpPr txBox="1"/>
          <p:nvPr/>
        </p:nvSpPr>
        <p:spPr>
          <a:xfrm>
            <a:off x="1170339" y="2921168"/>
            <a:ext cx="44894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ln>
                  <a:solidFill>
                    <a:schemeClr val="tx1"/>
                  </a:solidFill>
                </a:ln>
                <a:solidFill>
                  <a:srgbClr val="FFC000"/>
                </a:solidFill>
              </a:rPr>
              <a:t>C</a:t>
            </a:r>
            <a:r>
              <a:rPr lang="en-US" altLang="ko-KR" sz="6000" b="1" dirty="0">
                <a:ln>
                  <a:solidFill>
                    <a:schemeClr val="tx1"/>
                  </a:solidFill>
                </a:ln>
                <a:solidFill>
                  <a:srgbClr val="0069B8"/>
                </a:solidFill>
              </a:rPr>
              <a:t>ONTENTS</a:t>
            </a:r>
            <a:endParaRPr lang="ko-KR" altLang="en-US" sz="6000" b="1" dirty="0">
              <a:ln>
                <a:solidFill>
                  <a:schemeClr val="tx1"/>
                </a:solidFill>
              </a:ln>
              <a:solidFill>
                <a:srgbClr val="0069B8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C62F32-5E92-41FA-A5E2-06A6593CF10D}"/>
              </a:ext>
            </a:extLst>
          </p:cNvPr>
          <p:cNvSpPr txBox="1"/>
          <p:nvPr/>
        </p:nvSpPr>
        <p:spPr>
          <a:xfrm>
            <a:off x="6992753" y="1643605"/>
            <a:ext cx="3705726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추진 배경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현황 및 개선기회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분석 계획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4.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분석 결과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5.</a:t>
            </a:r>
            <a: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개선안</a:t>
            </a:r>
            <a:br>
              <a:rPr lang="en-US" altLang="ko-KR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sz="28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6.</a:t>
            </a:r>
            <a:r>
              <a:rPr lang="ko-KR" altLang="en-US" sz="2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소감</a:t>
            </a:r>
            <a:endParaRPr lang="en-US" altLang="ko-KR" sz="2400" b="1">
              <a:highlight>
                <a:srgbClr val="FFFF00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BCC93C8-53FF-47CF-9021-3D670C6B36C9}"/>
              </a:ext>
            </a:extLst>
          </p:cNvPr>
          <p:cNvCxnSpPr>
            <a:cxnSpLocks/>
          </p:cNvCxnSpPr>
          <p:nvPr/>
        </p:nvCxnSpPr>
        <p:spPr>
          <a:xfrm flipV="1">
            <a:off x="6345821" y="1666057"/>
            <a:ext cx="0" cy="3705634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Google Shape;410;p57">
            <a:extLst>
              <a:ext uri="{FF2B5EF4-FFF2-40B4-BE49-F238E27FC236}">
                <a16:creationId xmlns:a16="http://schemas.microsoft.com/office/drawing/2014/main" id="{305960F8-C836-40AF-A4C2-AFC61A257044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16" name="Picture 6" descr="Krakatau Posco Energy">
            <a:extLst>
              <a:ext uri="{FF2B5EF4-FFF2-40B4-BE49-F238E27FC236}">
                <a16:creationId xmlns:a16="http://schemas.microsoft.com/office/drawing/2014/main" id="{0975D8A0-57DE-4DAB-B1BD-88926993D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B6914DD-41D6-42C1-B90E-CBD66D51DBF5}"/>
              </a:ext>
            </a:extLst>
          </p:cNvPr>
          <p:cNvCxnSpPr>
            <a:cxnSpLocks/>
          </p:cNvCxnSpPr>
          <p:nvPr/>
        </p:nvCxnSpPr>
        <p:spPr>
          <a:xfrm flipV="1">
            <a:off x="10506341" y="1666057"/>
            <a:ext cx="0" cy="3705634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0060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" name="Google Shape;65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4098" y="3712154"/>
            <a:ext cx="3160180" cy="2530868"/>
          </a:xfrm>
          <a:prstGeom prst="rect">
            <a:avLst/>
          </a:prstGeom>
          <a:noFill/>
          <a:ln>
            <a:noFill/>
          </a:ln>
        </p:spPr>
      </p:pic>
      <p:sp>
        <p:nvSpPr>
          <p:cNvPr id="656" name="Google Shape;656;p66"/>
          <p:cNvSpPr/>
          <p:nvPr/>
        </p:nvSpPr>
        <p:spPr>
          <a:xfrm>
            <a:off x="688610" y="1496434"/>
            <a:ext cx="4091923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연관도 높은 상품 간 근접하게 진열</a:t>
            </a:r>
            <a:endParaRPr sz="20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57" name="Google Shape;657;p66"/>
          <p:cNvSpPr/>
          <p:nvPr/>
        </p:nvSpPr>
        <p:spPr>
          <a:xfrm>
            <a:off x="550443" y="1628810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pic>
        <p:nvPicPr>
          <p:cNvPr id="658" name="Google Shape;658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8371" y="2320320"/>
            <a:ext cx="547155" cy="665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9" name="Google Shape;659;p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2615" y="2370285"/>
            <a:ext cx="581363" cy="69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60" name="Google Shape;660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28097" y="2215291"/>
            <a:ext cx="534554" cy="820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6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61077" y="3880451"/>
            <a:ext cx="478415" cy="690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6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79949" y="3964189"/>
            <a:ext cx="622169" cy="583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6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280806" y="4928826"/>
            <a:ext cx="612203" cy="698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4" name="Google Shape;664;p6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953770" y="4977588"/>
            <a:ext cx="642660" cy="666386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66"/>
          <p:cNvSpPr/>
          <p:nvPr/>
        </p:nvSpPr>
        <p:spPr>
          <a:xfrm>
            <a:off x="3866288" y="5148256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6" name="Google Shape;666;p66"/>
          <p:cNvSpPr/>
          <p:nvPr/>
        </p:nvSpPr>
        <p:spPr>
          <a:xfrm>
            <a:off x="4381468" y="5148256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7" name="Google Shape;667;p66"/>
          <p:cNvSpPr/>
          <p:nvPr/>
        </p:nvSpPr>
        <p:spPr>
          <a:xfrm>
            <a:off x="4887481" y="5148256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8" name="Google Shape;668;p66"/>
          <p:cNvSpPr/>
          <p:nvPr/>
        </p:nvSpPr>
        <p:spPr>
          <a:xfrm>
            <a:off x="5378335" y="5148256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9" name="Google Shape;669;p66"/>
          <p:cNvSpPr/>
          <p:nvPr/>
        </p:nvSpPr>
        <p:spPr>
          <a:xfrm>
            <a:off x="3866288" y="4284289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0" name="Google Shape;670;p66"/>
          <p:cNvSpPr/>
          <p:nvPr/>
        </p:nvSpPr>
        <p:spPr>
          <a:xfrm>
            <a:off x="4381468" y="4284289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1" name="Google Shape;671;p66"/>
          <p:cNvSpPr/>
          <p:nvPr/>
        </p:nvSpPr>
        <p:spPr>
          <a:xfrm>
            <a:off x="4887465" y="4284289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2" name="Google Shape;672;p66"/>
          <p:cNvSpPr/>
          <p:nvPr/>
        </p:nvSpPr>
        <p:spPr>
          <a:xfrm>
            <a:off x="5378335" y="4284289"/>
            <a:ext cx="248265" cy="53719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8888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3" name="Google Shape;673;p66"/>
          <p:cNvSpPr/>
          <p:nvPr/>
        </p:nvSpPr>
        <p:spPr>
          <a:xfrm>
            <a:off x="2825320" y="2190141"/>
            <a:ext cx="1704644" cy="1012129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4" name="Google Shape;674;p66"/>
          <p:cNvSpPr/>
          <p:nvPr/>
        </p:nvSpPr>
        <p:spPr>
          <a:xfrm>
            <a:off x="1181597" y="4926292"/>
            <a:ext cx="1583600" cy="940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75" name="Google Shape;675;p66"/>
          <p:cNvSpPr/>
          <p:nvPr/>
        </p:nvSpPr>
        <p:spPr>
          <a:xfrm>
            <a:off x="1181597" y="3829392"/>
            <a:ext cx="1583600" cy="940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676" name="Google Shape;676;p66"/>
          <p:cNvCxnSpPr>
            <a:cxnSpLocks/>
          </p:cNvCxnSpPr>
          <p:nvPr/>
        </p:nvCxnSpPr>
        <p:spPr>
          <a:xfrm flipV="1">
            <a:off x="2740949" y="4798732"/>
            <a:ext cx="442888" cy="4310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77" name="Google Shape;677;p66"/>
          <p:cNvCxnSpPr>
            <a:cxnSpLocks/>
          </p:cNvCxnSpPr>
          <p:nvPr/>
        </p:nvCxnSpPr>
        <p:spPr>
          <a:xfrm rot="10800000">
            <a:off x="2755819" y="5229822"/>
            <a:ext cx="428019" cy="1340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78" name="Google Shape;678;p66"/>
          <p:cNvCxnSpPr>
            <a:cxnSpLocks/>
            <a:endCxn id="675" idx="3"/>
          </p:cNvCxnSpPr>
          <p:nvPr/>
        </p:nvCxnSpPr>
        <p:spPr>
          <a:xfrm rot="10800000" flipV="1">
            <a:off x="2765198" y="3996128"/>
            <a:ext cx="408901" cy="3034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79" name="Google Shape;679;p66"/>
          <p:cNvCxnSpPr>
            <a:cxnSpLocks/>
          </p:cNvCxnSpPr>
          <p:nvPr/>
        </p:nvCxnSpPr>
        <p:spPr>
          <a:xfrm rot="10800000">
            <a:off x="2533466" y="4289422"/>
            <a:ext cx="672269" cy="236031"/>
          </a:xfrm>
          <a:prstGeom prst="bentConnector3">
            <a:avLst>
              <a:gd name="adj1" fmla="val 3488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80" name="Google Shape;680;p66"/>
          <p:cNvSpPr/>
          <p:nvPr/>
        </p:nvSpPr>
        <p:spPr>
          <a:xfrm>
            <a:off x="3561286" y="3191797"/>
            <a:ext cx="180099" cy="1454262"/>
          </a:xfrm>
          <a:custGeom>
            <a:avLst/>
            <a:gdLst/>
            <a:ahLst/>
            <a:cxnLst/>
            <a:rect l="l" t="t" r="r" b="b"/>
            <a:pathLst>
              <a:path w="6821" h="36662" extrusionOk="0">
                <a:moveTo>
                  <a:pt x="0" y="36662"/>
                </a:moveTo>
                <a:lnTo>
                  <a:pt x="6395" y="36662"/>
                </a:lnTo>
                <a:lnTo>
                  <a:pt x="6821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sp>
      <p:sp>
        <p:nvSpPr>
          <p:cNvPr id="681" name="Google Shape;681;p66"/>
          <p:cNvSpPr/>
          <p:nvPr/>
        </p:nvSpPr>
        <p:spPr>
          <a:xfrm>
            <a:off x="3428097" y="3337014"/>
            <a:ext cx="1181236" cy="420307"/>
          </a:xfrm>
          <a:custGeom>
            <a:avLst/>
            <a:gdLst/>
            <a:ahLst/>
            <a:cxnLst/>
            <a:rect l="l" t="t" r="r" b="b"/>
            <a:pathLst>
              <a:path w="49876" h="6395" extrusionOk="0">
                <a:moveTo>
                  <a:pt x="0" y="6395"/>
                </a:moveTo>
                <a:lnTo>
                  <a:pt x="0" y="0"/>
                </a:lnTo>
                <a:lnTo>
                  <a:pt x="49450" y="0"/>
                </a:lnTo>
                <a:lnTo>
                  <a:pt x="49876" y="63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sp>
        <p:nvSpPr>
          <p:cNvPr id="682" name="Google Shape;682;p66"/>
          <p:cNvSpPr/>
          <p:nvPr/>
        </p:nvSpPr>
        <p:spPr>
          <a:xfrm>
            <a:off x="4884954" y="3354945"/>
            <a:ext cx="1078965" cy="357209"/>
          </a:xfrm>
          <a:custGeom>
            <a:avLst/>
            <a:gdLst/>
            <a:ahLst/>
            <a:cxnLst/>
            <a:rect l="l" t="t" r="r" b="b"/>
            <a:pathLst>
              <a:path w="49876" h="6395" extrusionOk="0">
                <a:moveTo>
                  <a:pt x="0" y="6395"/>
                </a:moveTo>
                <a:lnTo>
                  <a:pt x="0" y="0"/>
                </a:lnTo>
                <a:lnTo>
                  <a:pt x="49450" y="0"/>
                </a:lnTo>
                <a:lnTo>
                  <a:pt x="49876" y="6395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sp>
      <p:pic>
        <p:nvPicPr>
          <p:cNvPr id="683" name="Google Shape;683;p6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338159" y="2301151"/>
            <a:ext cx="607738" cy="743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4" name="Google Shape;684;p6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018005" y="2312230"/>
            <a:ext cx="388056" cy="743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685" name="Google Shape;685;p66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933855" y="2351872"/>
            <a:ext cx="355308" cy="66456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6" name="Google Shape;686;p66"/>
          <p:cNvCxnSpPr>
            <a:cxnSpLocks/>
            <a:stCxn id="687" idx="2"/>
          </p:cNvCxnSpPr>
          <p:nvPr/>
        </p:nvCxnSpPr>
        <p:spPr>
          <a:xfrm>
            <a:off x="5673881" y="3191796"/>
            <a:ext cx="222525" cy="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8" name="Google Shape;688;p66"/>
          <p:cNvCxnSpPr/>
          <p:nvPr/>
        </p:nvCxnSpPr>
        <p:spPr>
          <a:xfrm>
            <a:off x="5571387" y="3177464"/>
            <a:ext cx="0" cy="17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7" name="Google Shape;687;p66"/>
          <p:cNvSpPr/>
          <p:nvPr/>
        </p:nvSpPr>
        <p:spPr>
          <a:xfrm>
            <a:off x="4743406" y="2195073"/>
            <a:ext cx="1860949" cy="996723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690" name="Google Shape;690;p66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458077" y="2133239"/>
            <a:ext cx="2432225" cy="3776580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66"/>
          <p:cNvSpPr/>
          <p:nvPr/>
        </p:nvSpPr>
        <p:spPr>
          <a:xfrm>
            <a:off x="7722042" y="1491813"/>
            <a:ext cx="3507963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000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연관도 고려하여 할인쿠폰 구성</a:t>
            </a:r>
            <a:endParaRPr sz="2000" b="1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92" name="Google Shape;692;p66"/>
          <p:cNvSpPr/>
          <p:nvPr/>
        </p:nvSpPr>
        <p:spPr>
          <a:xfrm>
            <a:off x="7583869" y="1624197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93" name="Google Shape;693;p66"/>
          <p:cNvSpPr txBox="1"/>
          <p:nvPr/>
        </p:nvSpPr>
        <p:spPr>
          <a:xfrm>
            <a:off x="7949965" y="5888923"/>
            <a:ext cx="363414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콩나물을 사는 고객 대상으로 두부 할인쿠폰 발행 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4" name="Google Shape;306;p54">
            <a:extLst>
              <a:ext uri="{FF2B5EF4-FFF2-40B4-BE49-F238E27FC236}">
                <a16:creationId xmlns:a16="http://schemas.microsoft.com/office/drawing/2014/main" id="{656D9B7A-DED7-4594-8612-46BD77058BD7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5" name="Google Shape;307;p54">
            <a:extLst>
              <a:ext uri="{FF2B5EF4-FFF2-40B4-BE49-F238E27FC236}">
                <a16:creationId xmlns:a16="http://schemas.microsoft.com/office/drawing/2014/main" id="{AF259DA4-B8EE-4866-BA7E-CB1AEAC83F64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6" name="Google Shape;413;p57">
            <a:extLst>
              <a:ext uri="{FF2B5EF4-FFF2-40B4-BE49-F238E27FC236}">
                <a16:creationId xmlns:a16="http://schemas.microsoft.com/office/drawing/2014/main" id="{E0C45938-CF4A-46FE-A671-7883935F00A8}"/>
              </a:ext>
            </a:extLst>
          </p:cNvPr>
          <p:cNvSpPr/>
          <p:nvPr/>
        </p:nvSpPr>
        <p:spPr>
          <a:xfrm>
            <a:off x="574093" y="849300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연관상품 추천 </a:t>
            </a:r>
            <a:r>
              <a:rPr lang="en-US" altLang="ko-KR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_ </a:t>
            </a:r>
            <a:r>
              <a:rPr lang="ko-KR" altLang="en-US" sz="24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진열 및 쿠폰 구성</a:t>
            </a:r>
            <a:endParaRPr sz="2933" b="1">
              <a:solidFill>
                <a:schemeClr val="tx1">
                  <a:lumMod val="75000"/>
                  <a:lumOff val="2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2" name="Google Shape;591;p64">
            <a:extLst>
              <a:ext uri="{FF2B5EF4-FFF2-40B4-BE49-F238E27FC236}">
                <a16:creationId xmlns:a16="http://schemas.microsoft.com/office/drawing/2014/main" id="{5CDACEEE-7088-42A3-A3EB-973E6B1AA39B}"/>
              </a:ext>
            </a:extLst>
          </p:cNvPr>
          <p:cNvSpPr txBox="1"/>
          <p:nvPr/>
        </p:nvSpPr>
        <p:spPr>
          <a:xfrm>
            <a:off x="4782313" y="2936707"/>
            <a:ext cx="2252234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햄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김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단무지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1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3" name="Google Shape;591;p64">
            <a:extLst>
              <a:ext uri="{FF2B5EF4-FFF2-40B4-BE49-F238E27FC236}">
                <a16:creationId xmlns:a16="http://schemas.microsoft.com/office/drawing/2014/main" id="{0829490D-BA70-4570-8DF4-4541451907BC}"/>
              </a:ext>
            </a:extLst>
          </p:cNvPr>
          <p:cNvSpPr txBox="1"/>
          <p:nvPr/>
        </p:nvSpPr>
        <p:spPr>
          <a:xfrm>
            <a:off x="2792710" y="2937226"/>
            <a:ext cx="2252234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식빵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우유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햄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1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4" name="Google Shape;591;p64">
            <a:extLst>
              <a:ext uri="{FF2B5EF4-FFF2-40B4-BE49-F238E27FC236}">
                <a16:creationId xmlns:a16="http://schemas.microsoft.com/office/drawing/2014/main" id="{24279907-3B7A-44C3-9EC1-65DF01E1930F}"/>
              </a:ext>
            </a:extLst>
          </p:cNvPr>
          <p:cNvSpPr txBox="1"/>
          <p:nvPr/>
        </p:nvSpPr>
        <p:spPr>
          <a:xfrm>
            <a:off x="1228340" y="4481818"/>
            <a:ext cx="2252234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음료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푸딩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1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5" name="Google Shape;591;p64">
            <a:extLst>
              <a:ext uri="{FF2B5EF4-FFF2-40B4-BE49-F238E27FC236}">
                <a16:creationId xmlns:a16="http://schemas.microsoft.com/office/drawing/2014/main" id="{A9A2E903-AE62-455E-A11F-960153608546}"/>
              </a:ext>
            </a:extLst>
          </p:cNvPr>
          <p:cNvSpPr txBox="1"/>
          <p:nvPr/>
        </p:nvSpPr>
        <p:spPr>
          <a:xfrm>
            <a:off x="1127939" y="5576954"/>
            <a:ext cx="2252234" cy="356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가래떡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      &lt;</a:t>
            </a:r>
            <a:r>
              <a:rPr lang="ko-KR" altLang="en-US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어묵</a:t>
            </a:r>
            <a:r>
              <a:rPr lang="en-US" altLang="ko-KR" sz="11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&gt;</a:t>
            </a:r>
            <a:endParaRPr sz="11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78" name="Google Shape;632;p76">
            <a:extLst>
              <a:ext uri="{FF2B5EF4-FFF2-40B4-BE49-F238E27FC236}">
                <a16:creationId xmlns:a16="http://schemas.microsoft.com/office/drawing/2014/main" id="{82C92FD3-4116-4356-8D89-9B6FD764EFCB}"/>
              </a:ext>
            </a:extLst>
          </p:cNvPr>
          <p:cNvSpPr/>
          <p:nvPr/>
        </p:nvSpPr>
        <p:spPr>
          <a:xfrm>
            <a:off x="539924" y="1957547"/>
            <a:ext cx="6413023" cy="4342830"/>
          </a:xfrm>
          <a:prstGeom prst="roundRect">
            <a:avLst>
              <a:gd name="adj" fmla="val 1752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9" name="Google Shape;410;p57">
            <a:extLst>
              <a:ext uri="{FF2B5EF4-FFF2-40B4-BE49-F238E27FC236}">
                <a16:creationId xmlns:a16="http://schemas.microsoft.com/office/drawing/2014/main" id="{BD661FD1-05B6-44A4-B4EC-305075044739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80" name="Google Shape;410;p57">
            <a:extLst>
              <a:ext uri="{FF2B5EF4-FFF2-40B4-BE49-F238E27FC236}">
                <a16:creationId xmlns:a16="http://schemas.microsoft.com/office/drawing/2014/main" id="{7CA1DD8E-007C-4773-848A-62C0ABD28848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81" name="Picture 6" descr="Krakatau Posco Energy">
            <a:extLst>
              <a:ext uri="{FF2B5EF4-FFF2-40B4-BE49-F238E27FC236}">
                <a16:creationId xmlns:a16="http://schemas.microsoft.com/office/drawing/2014/main" id="{7122D1AD-A9C0-431E-B3A0-1F1928A07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2" name="Google Shape;406;p57">
            <a:extLst>
              <a:ext uri="{FF2B5EF4-FFF2-40B4-BE49-F238E27FC236}">
                <a16:creationId xmlns:a16="http://schemas.microsoft.com/office/drawing/2014/main" id="{4ED8E3CE-551A-406D-A351-01FBF5F91270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3" name="Google Shape;632;p76">
            <a:extLst>
              <a:ext uri="{FF2B5EF4-FFF2-40B4-BE49-F238E27FC236}">
                <a16:creationId xmlns:a16="http://schemas.microsoft.com/office/drawing/2014/main" id="{A30A88F9-39FB-4C34-B791-C9E75F159920}"/>
              </a:ext>
            </a:extLst>
          </p:cNvPr>
          <p:cNvSpPr/>
          <p:nvPr/>
        </p:nvSpPr>
        <p:spPr>
          <a:xfrm>
            <a:off x="7594621" y="1949890"/>
            <a:ext cx="4190820" cy="4342830"/>
          </a:xfrm>
          <a:prstGeom prst="roundRect">
            <a:avLst>
              <a:gd name="adj" fmla="val 1752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83A3B48A-AD13-2F48-84CE-B90AF625F86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3" name="Google Shape;409;p57">
            <a:extLst>
              <a:ext uri="{FF2B5EF4-FFF2-40B4-BE49-F238E27FC236}">
                <a16:creationId xmlns:a16="http://schemas.microsoft.com/office/drawing/2014/main" id="{CC517B5B-E166-EA4E-98A4-C1BE8190F5C2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4</a:t>
            </a:r>
            <a:r>
              <a:rPr lang="ko-KR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4" name="Google Shape;408;p57">
            <a:extLst>
              <a:ext uri="{FF2B5EF4-FFF2-40B4-BE49-F238E27FC236}">
                <a16:creationId xmlns:a16="http://schemas.microsoft.com/office/drawing/2014/main" id="{060EBF2C-D61B-B649-890E-492401B87BCE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75244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A7DEFB0-E483-4C3F-9788-58D0DA5A26EC}"/>
              </a:ext>
            </a:extLst>
          </p:cNvPr>
          <p:cNvSpPr/>
          <p:nvPr/>
        </p:nvSpPr>
        <p:spPr>
          <a:xfrm>
            <a:off x="1863241" y="1812746"/>
            <a:ext cx="3456710" cy="593080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B, C </a:t>
            </a:r>
            <a:r>
              <a:rPr lang="ko-KR" altLang="en-US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</a:t>
            </a:r>
            <a:br>
              <a:rPr lang="en-US" altLang="ko-KR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 필요</a:t>
            </a:r>
          </a:p>
        </p:txBody>
      </p:sp>
      <p:sp>
        <p:nvSpPr>
          <p:cNvPr id="561" name="Google Shape;561;p63"/>
          <p:cNvSpPr/>
          <p:nvPr/>
        </p:nvSpPr>
        <p:spPr>
          <a:xfrm>
            <a:off x="5466792" y="1799702"/>
            <a:ext cx="56292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endParaRPr sz="1467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C6E3C57-5E1F-435F-902F-D61AA3007CFE}"/>
              </a:ext>
            </a:extLst>
          </p:cNvPr>
          <p:cNvSpPr/>
          <p:nvPr/>
        </p:nvSpPr>
        <p:spPr>
          <a:xfrm>
            <a:off x="1645916" y="1341125"/>
            <a:ext cx="3904172" cy="4775186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23AEF-7A38-49D3-9481-0ADDA809E318}"/>
              </a:ext>
            </a:extLst>
          </p:cNvPr>
          <p:cNvSpPr/>
          <p:nvPr/>
        </p:nvSpPr>
        <p:spPr>
          <a:xfrm>
            <a:off x="2902891" y="1142827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분석 결과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76BAECA-C274-42E6-80D2-1FB2B0949185}"/>
              </a:ext>
            </a:extLst>
          </p:cNvPr>
          <p:cNvSpPr/>
          <p:nvPr/>
        </p:nvSpPr>
        <p:spPr>
          <a:xfrm>
            <a:off x="6691779" y="1335938"/>
            <a:ext cx="3904172" cy="4775185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40" name="Google Shape;410;p57">
            <a:extLst>
              <a:ext uri="{FF2B5EF4-FFF2-40B4-BE49-F238E27FC236}">
                <a16:creationId xmlns:a16="http://schemas.microsoft.com/office/drawing/2014/main" id="{1849DE9B-73A5-43BE-926B-5C679D75FF2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1" name="Google Shape;410;p57">
            <a:extLst>
              <a:ext uri="{FF2B5EF4-FFF2-40B4-BE49-F238E27FC236}">
                <a16:creationId xmlns:a16="http://schemas.microsoft.com/office/drawing/2014/main" id="{0CE796EB-7711-436F-9769-C4EA2989461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2" name="Picture 6" descr="Krakatau Posco Energy">
            <a:extLst>
              <a:ext uri="{FF2B5EF4-FFF2-40B4-BE49-F238E27FC236}">
                <a16:creationId xmlns:a16="http://schemas.microsoft.com/office/drawing/2014/main" id="{32B0BDF2-F6D0-44CB-8314-6481A0331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Google Shape;406;p57">
            <a:extLst>
              <a:ext uri="{FF2B5EF4-FFF2-40B4-BE49-F238E27FC236}">
                <a16:creationId xmlns:a16="http://schemas.microsoft.com/office/drawing/2014/main" id="{CF127D67-CC0F-4659-8F8C-D56DB06028D1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8257D9A-EEFC-4115-A914-B0103A1817C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4" name="Google Shape;408;p57">
            <a:extLst>
              <a:ext uri="{FF2B5EF4-FFF2-40B4-BE49-F238E27FC236}">
                <a16:creationId xmlns:a16="http://schemas.microsoft.com/office/drawing/2014/main" id="{63FC8495-57F0-415F-ADCB-DDEF52267F4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9884DF-7370-40CC-9B58-1D5B2C3C4230}"/>
              </a:ext>
            </a:extLst>
          </p:cNvPr>
          <p:cNvSpPr/>
          <p:nvPr/>
        </p:nvSpPr>
        <p:spPr>
          <a:xfrm>
            <a:off x="1863241" y="2439623"/>
            <a:ext cx="3456710" cy="593080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고객층인</a:t>
            </a:r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40, 50, 60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대가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마켓 매출에 큰 영향을 미침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CA0900B-2407-4FD6-A612-24FBC37FDA6F}"/>
              </a:ext>
            </a:extLst>
          </p:cNvPr>
          <p:cNvSpPr/>
          <p:nvPr/>
        </p:nvSpPr>
        <p:spPr>
          <a:xfrm>
            <a:off x="1863241" y="3029378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 결과를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 프로모션 전략 수립 필요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7873B01-D414-4E65-8CA1-0B4CE396D40D}"/>
              </a:ext>
            </a:extLst>
          </p:cNvPr>
          <p:cNvSpPr/>
          <p:nvPr/>
        </p:nvSpPr>
        <p:spPr>
          <a:xfrm>
            <a:off x="1863241" y="3709747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연관분석 결과를 활용한 효과적인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매장진열 및 프로모션 수립 필요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CF1E9A1-CB06-4BD4-AE60-CCC40CA4BBE3}"/>
              </a:ext>
            </a:extLst>
          </p:cNvPr>
          <p:cNvSpPr/>
          <p:nvPr/>
        </p:nvSpPr>
        <p:spPr>
          <a:xfrm>
            <a:off x="1863241" y="4335523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시계열 분석 예측을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효과적인 재고관리 필요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4CE32D5-0A8C-49AD-BD35-99D7B475EFC9}"/>
              </a:ext>
            </a:extLst>
          </p:cNvPr>
          <p:cNvSpPr/>
          <p:nvPr/>
        </p:nvSpPr>
        <p:spPr>
          <a:xfrm>
            <a:off x="1863241" y="4990953"/>
            <a:ext cx="3456710" cy="800029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 매출액 예측 모델링을 이용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새로운 </a:t>
            </a:r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기준을 만들어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 잠재 등급화 필요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8D344615-570D-4786-A79B-CCA3E2319BFE}"/>
              </a:ext>
            </a:extLst>
          </p:cNvPr>
          <p:cNvSpPr/>
          <p:nvPr/>
        </p:nvSpPr>
        <p:spPr>
          <a:xfrm>
            <a:off x="6923278" y="1935653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B, C 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D1054A95-7665-418C-98A1-9EDF5CEED491}"/>
              </a:ext>
            </a:extLst>
          </p:cNvPr>
          <p:cNvSpPr/>
          <p:nvPr/>
        </p:nvSpPr>
        <p:spPr>
          <a:xfrm>
            <a:off x="6923278" y="2829637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군집분석을 통한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대상 상품 추천 서비스 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B0D181AA-7A71-426B-A0D1-DCBFC246BFB3}"/>
              </a:ext>
            </a:extLst>
          </p:cNvPr>
          <p:cNvSpPr/>
          <p:nvPr/>
        </p:nvSpPr>
        <p:spPr>
          <a:xfrm>
            <a:off x="6923278" y="3751631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 분석과 시계열 분석을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최적의 상품 진열과 재고 관리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A1A5F146-659B-4C6B-80F5-2F9753797A06}"/>
              </a:ext>
            </a:extLst>
          </p:cNvPr>
          <p:cNvSpPr/>
          <p:nvPr/>
        </p:nvSpPr>
        <p:spPr>
          <a:xfrm>
            <a:off x="6923278" y="4668799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잠재적 우수고객 관리 및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 프로모션 전략 수립</a:t>
            </a: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D73A1FA0-6D2E-49E6-987B-826D73BA65A7}"/>
              </a:ext>
            </a:extLst>
          </p:cNvPr>
          <p:cNvSpPr/>
          <p:nvPr/>
        </p:nvSpPr>
        <p:spPr>
          <a:xfrm>
            <a:off x="7957983" y="1142827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개선안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D4CD979-57A8-4B74-9D16-BC0AC943623F}"/>
              </a:ext>
            </a:extLst>
          </p:cNvPr>
          <p:cNvSpPr/>
          <p:nvPr/>
        </p:nvSpPr>
        <p:spPr>
          <a:xfrm>
            <a:off x="1863241" y="1794307"/>
            <a:ext cx="3456710" cy="611519"/>
          </a:xfrm>
          <a:prstGeom prst="roundRect">
            <a:avLst>
              <a:gd name="adj" fmla="val 3376"/>
            </a:avLst>
          </a:prstGeom>
          <a:noFill/>
          <a:ln w="57150">
            <a:solidFill>
              <a:srgbClr val="FF4B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94380B9-6895-48FD-9261-4AE36EFE1BA0}"/>
              </a:ext>
            </a:extLst>
          </p:cNvPr>
          <p:cNvCxnSpPr>
            <a:stCxn id="4" idx="3"/>
            <a:endCxn id="39" idx="1"/>
          </p:cNvCxnSpPr>
          <p:nvPr/>
        </p:nvCxnSpPr>
        <p:spPr>
          <a:xfrm>
            <a:off x="5319951" y="2100067"/>
            <a:ext cx="1603327" cy="132126"/>
          </a:xfrm>
          <a:prstGeom prst="straightConnector1">
            <a:avLst/>
          </a:prstGeom>
          <a:ln w="38100">
            <a:solidFill>
              <a:srgbClr val="FF4B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B4BE8C88-9003-4097-B368-BC71ECFAC249}"/>
              </a:ext>
            </a:extLst>
          </p:cNvPr>
          <p:cNvSpPr/>
          <p:nvPr/>
        </p:nvSpPr>
        <p:spPr>
          <a:xfrm>
            <a:off x="1863241" y="2454828"/>
            <a:ext cx="3456710" cy="1221397"/>
          </a:xfrm>
          <a:prstGeom prst="roundRect">
            <a:avLst>
              <a:gd name="adj" fmla="val 6685"/>
            </a:avLst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93C6D559-2F97-4D67-BD5F-0E4D6CCD8585}"/>
              </a:ext>
            </a:extLst>
          </p:cNvPr>
          <p:cNvCxnSpPr>
            <a:cxnSpLocks/>
            <a:stCxn id="57" idx="3"/>
            <a:endCxn id="46" idx="1"/>
          </p:cNvCxnSpPr>
          <p:nvPr/>
        </p:nvCxnSpPr>
        <p:spPr>
          <a:xfrm>
            <a:off x="5319951" y="3065527"/>
            <a:ext cx="1603327" cy="6065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2174AC13-86FE-4324-82F2-006FE8D42EFF}"/>
              </a:ext>
            </a:extLst>
          </p:cNvPr>
          <p:cNvSpPr/>
          <p:nvPr/>
        </p:nvSpPr>
        <p:spPr>
          <a:xfrm>
            <a:off x="1863241" y="3739475"/>
            <a:ext cx="3456710" cy="1221397"/>
          </a:xfrm>
          <a:prstGeom prst="roundRect">
            <a:avLst>
              <a:gd name="adj" fmla="val 8349"/>
            </a:avLst>
          </a:prstGeom>
          <a:noFill/>
          <a:ln w="57150">
            <a:solidFill>
              <a:srgbClr val="50B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EC02A50C-B6BD-4714-8B32-CAB3B041F0E2}"/>
              </a:ext>
            </a:extLst>
          </p:cNvPr>
          <p:cNvCxnSpPr>
            <a:cxnSpLocks/>
            <a:stCxn id="60" idx="3"/>
            <a:endCxn id="51" idx="1"/>
          </p:cNvCxnSpPr>
          <p:nvPr/>
        </p:nvCxnSpPr>
        <p:spPr>
          <a:xfrm flipV="1">
            <a:off x="5319951" y="4048171"/>
            <a:ext cx="1603327" cy="302003"/>
          </a:xfrm>
          <a:prstGeom prst="straightConnector1">
            <a:avLst/>
          </a:prstGeom>
          <a:ln w="3810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342FC7E8-513E-4BA9-96AE-98C6FB7F9C02}"/>
              </a:ext>
            </a:extLst>
          </p:cNvPr>
          <p:cNvSpPr/>
          <p:nvPr/>
        </p:nvSpPr>
        <p:spPr>
          <a:xfrm>
            <a:off x="1863241" y="5007408"/>
            <a:ext cx="3456710" cy="783574"/>
          </a:xfrm>
          <a:prstGeom prst="roundRect">
            <a:avLst>
              <a:gd name="adj" fmla="val 3376"/>
            </a:avLst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03640BE9-AEC0-4F11-894E-40380E747F12}"/>
              </a:ext>
            </a:extLst>
          </p:cNvPr>
          <p:cNvCxnSpPr>
            <a:cxnSpLocks/>
            <a:stCxn id="65" idx="3"/>
            <a:endCxn id="52" idx="1"/>
          </p:cNvCxnSpPr>
          <p:nvPr/>
        </p:nvCxnSpPr>
        <p:spPr>
          <a:xfrm flipV="1">
            <a:off x="5319951" y="4965339"/>
            <a:ext cx="1603327" cy="433856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44136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직사각형 60">
            <a:extLst>
              <a:ext uri="{FF2B5EF4-FFF2-40B4-BE49-F238E27FC236}">
                <a16:creationId xmlns:a16="http://schemas.microsoft.com/office/drawing/2014/main" id="{7A7DEFB0-E483-4C3F-9788-58D0DA5A26EC}"/>
              </a:ext>
            </a:extLst>
          </p:cNvPr>
          <p:cNvSpPr/>
          <p:nvPr/>
        </p:nvSpPr>
        <p:spPr>
          <a:xfrm>
            <a:off x="1863241" y="1812746"/>
            <a:ext cx="3456710" cy="593080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B, C </a:t>
            </a:r>
            <a:r>
              <a:rPr lang="ko-KR" altLang="en-US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</a:t>
            </a:r>
            <a:br>
              <a:rPr lang="en-US" altLang="ko-KR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 dirty="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 필요</a:t>
            </a:r>
          </a:p>
        </p:txBody>
      </p:sp>
      <p:sp>
        <p:nvSpPr>
          <p:cNvPr id="561" name="Google Shape;561;p63"/>
          <p:cNvSpPr/>
          <p:nvPr/>
        </p:nvSpPr>
        <p:spPr>
          <a:xfrm>
            <a:off x="5466792" y="1799702"/>
            <a:ext cx="56292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endParaRPr sz="1467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C6E3C57-5E1F-435F-902F-D61AA3007CFE}"/>
              </a:ext>
            </a:extLst>
          </p:cNvPr>
          <p:cNvSpPr/>
          <p:nvPr/>
        </p:nvSpPr>
        <p:spPr>
          <a:xfrm>
            <a:off x="1645916" y="1341125"/>
            <a:ext cx="3904172" cy="4775186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6823AEF-7A38-49D3-9481-0ADDA809E318}"/>
              </a:ext>
            </a:extLst>
          </p:cNvPr>
          <p:cNvSpPr/>
          <p:nvPr/>
        </p:nvSpPr>
        <p:spPr>
          <a:xfrm>
            <a:off x="2902891" y="1142827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분석 결과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376BAECA-C274-42E6-80D2-1FB2B0949185}"/>
              </a:ext>
            </a:extLst>
          </p:cNvPr>
          <p:cNvSpPr/>
          <p:nvPr/>
        </p:nvSpPr>
        <p:spPr>
          <a:xfrm>
            <a:off x="6691779" y="1335938"/>
            <a:ext cx="3904172" cy="4775185"/>
          </a:xfrm>
          <a:prstGeom prst="roundRect">
            <a:avLst>
              <a:gd name="adj" fmla="val 3211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40" name="Google Shape;410;p57">
            <a:extLst>
              <a:ext uri="{FF2B5EF4-FFF2-40B4-BE49-F238E27FC236}">
                <a16:creationId xmlns:a16="http://schemas.microsoft.com/office/drawing/2014/main" id="{1849DE9B-73A5-43BE-926B-5C679D75FF2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1" name="Google Shape;410;p57">
            <a:extLst>
              <a:ext uri="{FF2B5EF4-FFF2-40B4-BE49-F238E27FC236}">
                <a16:creationId xmlns:a16="http://schemas.microsoft.com/office/drawing/2014/main" id="{0CE796EB-7711-436F-9769-C4EA2989461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2" name="Picture 6" descr="Krakatau Posco Energy">
            <a:extLst>
              <a:ext uri="{FF2B5EF4-FFF2-40B4-BE49-F238E27FC236}">
                <a16:creationId xmlns:a16="http://schemas.microsoft.com/office/drawing/2014/main" id="{32B0BDF2-F6D0-44CB-8314-6481A0331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Google Shape;406;p57">
            <a:extLst>
              <a:ext uri="{FF2B5EF4-FFF2-40B4-BE49-F238E27FC236}">
                <a16:creationId xmlns:a16="http://schemas.microsoft.com/office/drawing/2014/main" id="{CF127D67-CC0F-4659-8F8C-D56DB06028D1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8257D9A-EEFC-4115-A914-B0103A1817C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4" name="Google Shape;408;p57">
            <a:extLst>
              <a:ext uri="{FF2B5EF4-FFF2-40B4-BE49-F238E27FC236}">
                <a16:creationId xmlns:a16="http://schemas.microsoft.com/office/drawing/2014/main" id="{63FC8495-57F0-415F-ADCB-DDEF52267F4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5.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개선안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19884DF-7370-40CC-9B58-1D5B2C3C4230}"/>
              </a:ext>
            </a:extLst>
          </p:cNvPr>
          <p:cNvSpPr/>
          <p:nvPr/>
        </p:nvSpPr>
        <p:spPr>
          <a:xfrm>
            <a:off x="1863241" y="2439623"/>
            <a:ext cx="3456710" cy="593080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고객층인</a:t>
            </a:r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40, 50, 60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대가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마켓 매출에 큰 영향을 미침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CA0900B-2407-4FD6-A612-24FBC37FDA6F}"/>
              </a:ext>
            </a:extLst>
          </p:cNvPr>
          <p:cNvSpPr/>
          <p:nvPr/>
        </p:nvSpPr>
        <p:spPr>
          <a:xfrm>
            <a:off x="1863241" y="3029378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 결과를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 프로모션 전략 수립 필요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7873B01-D414-4E65-8CA1-0B4CE396D40D}"/>
              </a:ext>
            </a:extLst>
          </p:cNvPr>
          <p:cNvSpPr/>
          <p:nvPr/>
        </p:nvSpPr>
        <p:spPr>
          <a:xfrm>
            <a:off x="1863241" y="3709747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연관분석 결과를 활용한 효과적인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매장진열 및 프로모션 수립 필요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CF1E9A1-CB06-4BD4-AE60-CCC40CA4BBE3}"/>
              </a:ext>
            </a:extLst>
          </p:cNvPr>
          <p:cNvSpPr/>
          <p:nvPr/>
        </p:nvSpPr>
        <p:spPr>
          <a:xfrm>
            <a:off x="1863241" y="4335523"/>
            <a:ext cx="3456710" cy="652388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시계열 분석 예측을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효과적인 재고관리 필요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4CE32D5-0A8C-49AD-BD35-99D7B475EFC9}"/>
              </a:ext>
            </a:extLst>
          </p:cNvPr>
          <p:cNvSpPr/>
          <p:nvPr/>
        </p:nvSpPr>
        <p:spPr>
          <a:xfrm>
            <a:off x="1863241" y="4990953"/>
            <a:ext cx="3456710" cy="800029"/>
          </a:xfrm>
          <a:prstGeom prst="rect">
            <a:avLst/>
          </a:prstGeom>
          <a:solidFill>
            <a:srgbClr val="BDD7FC"/>
          </a:solidFill>
          <a:ln w="952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 매출액 예측 모델링을 이용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새로운 </a:t>
            </a:r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기준을 만들어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 잠재 등급화 필요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8D344615-570D-4786-A79B-CCA3E2319BFE}"/>
              </a:ext>
            </a:extLst>
          </p:cNvPr>
          <p:cNvSpPr/>
          <p:nvPr/>
        </p:nvSpPr>
        <p:spPr>
          <a:xfrm>
            <a:off x="6923278" y="1935653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B, C </a:t>
            </a: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 맞춤형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프로모션 전략 수립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D1054A95-7665-418C-98A1-9EDF5CEED491}"/>
              </a:ext>
            </a:extLst>
          </p:cNvPr>
          <p:cNvSpPr/>
          <p:nvPr/>
        </p:nvSpPr>
        <p:spPr>
          <a:xfrm>
            <a:off x="6923278" y="2829637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군집분석을 통한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대상 상품 추천 서비스 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B0D181AA-7A71-426B-A0D1-DCBFC246BFB3}"/>
              </a:ext>
            </a:extLst>
          </p:cNvPr>
          <p:cNvSpPr/>
          <p:nvPr/>
        </p:nvSpPr>
        <p:spPr>
          <a:xfrm>
            <a:off x="6923278" y="3751631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연관 분석과 시계열 분석을 활용한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최적의 상품 진열과 재고 관리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A1A5F146-659B-4C6B-80F5-2F9753797A06}"/>
              </a:ext>
            </a:extLst>
          </p:cNvPr>
          <p:cNvSpPr/>
          <p:nvPr/>
        </p:nvSpPr>
        <p:spPr>
          <a:xfrm>
            <a:off x="6923278" y="4668799"/>
            <a:ext cx="3456710" cy="593080"/>
          </a:xfrm>
          <a:prstGeom prst="roundRect">
            <a:avLst/>
          </a:prstGeom>
          <a:solidFill>
            <a:srgbClr val="BDD7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잠재적 우수고객 관리 및</a:t>
            </a:r>
            <a:br>
              <a:rPr lang="en-US" altLang="ko-KR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1400">
                <a:solidFill>
                  <a:schemeClr val="tx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 프로모션 전략 수립</a:t>
            </a: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D73A1FA0-6D2E-49E6-987B-826D73BA65A7}"/>
              </a:ext>
            </a:extLst>
          </p:cNvPr>
          <p:cNvSpPr/>
          <p:nvPr/>
        </p:nvSpPr>
        <p:spPr>
          <a:xfrm>
            <a:off x="7957983" y="1142827"/>
            <a:ext cx="1387300" cy="343915"/>
          </a:xfrm>
          <a:prstGeom prst="roundRect">
            <a:avLst>
              <a:gd name="adj" fmla="val 1444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개선안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D4CD979-57A8-4B74-9D16-BC0AC943623F}"/>
              </a:ext>
            </a:extLst>
          </p:cNvPr>
          <p:cNvSpPr/>
          <p:nvPr/>
        </p:nvSpPr>
        <p:spPr>
          <a:xfrm>
            <a:off x="1863241" y="1794307"/>
            <a:ext cx="3456710" cy="611519"/>
          </a:xfrm>
          <a:prstGeom prst="roundRect">
            <a:avLst>
              <a:gd name="adj" fmla="val 3376"/>
            </a:avLst>
          </a:prstGeom>
          <a:noFill/>
          <a:ln w="57150">
            <a:solidFill>
              <a:srgbClr val="FF4B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994380B9-6895-48FD-9261-4AE36EFE1BA0}"/>
              </a:ext>
            </a:extLst>
          </p:cNvPr>
          <p:cNvCxnSpPr>
            <a:stCxn id="4" idx="3"/>
            <a:endCxn id="39" idx="1"/>
          </p:cNvCxnSpPr>
          <p:nvPr/>
        </p:nvCxnSpPr>
        <p:spPr>
          <a:xfrm>
            <a:off x="5319951" y="2100067"/>
            <a:ext cx="1603327" cy="132126"/>
          </a:xfrm>
          <a:prstGeom prst="straightConnector1">
            <a:avLst/>
          </a:prstGeom>
          <a:ln w="38100">
            <a:solidFill>
              <a:srgbClr val="FF4B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B4BE8C88-9003-4097-B368-BC71ECFAC249}"/>
              </a:ext>
            </a:extLst>
          </p:cNvPr>
          <p:cNvSpPr/>
          <p:nvPr/>
        </p:nvSpPr>
        <p:spPr>
          <a:xfrm>
            <a:off x="1863241" y="2454828"/>
            <a:ext cx="3456710" cy="1221397"/>
          </a:xfrm>
          <a:prstGeom prst="roundRect">
            <a:avLst>
              <a:gd name="adj" fmla="val 6685"/>
            </a:avLst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93C6D559-2F97-4D67-BD5F-0E4D6CCD8585}"/>
              </a:ext>
            </a:extLst>
          </p:cNvPr>
          <p:cNvCxnSpPr>
            <a:cxnSpLocks/>
            <a:stCxn id="57" idx="3"/>
            <a:endCxn id="46" idx="1"/>
          </p:cNvCxnSpPr>
          <p:nvPr/>
        </p:nvCxnSpPr>
        <p:spPr>
          <a:xfrm>
            <a:off x="5319951" y="3065527"/>
            <a:ext cx="1603327" cy="6065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2174AC13-86FE-4324-82F2-006FE8D42EFF}"/>
              </a:ext>
            </a:extLst>
          </p:cNvPr>
          <p:cNvSpPr/>
          <p:nvPr/>
        </p:nvSpPr>
        <p:spPr>
          <a:xfrm>
            <a:off x="1863241" y="3739475"/>
            <a:ext cx="3456710" cy="1221397"/>
          </a:xfrm>
          <a:prstGeom prst="roundRect">
            <a:avLst>
              <a:gd name="adj" fmla="val 8349"/>
            </a:avLst>
          </a:prstGeom>
          <a:noFill/>
          <a:ln w="57150">
            <a:solidFill>
              <a:srgbClr val="50BC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EC02A50C-B6BD-4714-8B32-CAB3B041F0E2}"/>
              </a:ext>
            </a:extLst>
          </p:cNvPr>
          <p:cNvCxnSpPr>
            <a:cxnSpLocks/>
            <a:stCxn id="60" idx="3"/>
            <a:endCxn id="51" idx="1"/>
          </p:cNvCxnSpPr>
          <p:nvPr/>
        </p:nvCxnSpPr>
        <p:spPr>
          <a:xfrm flipV="1">
            <a:off x="5319951" y="4048171"/>
            <a:ext cx="1603327" cy="302003"/>
          </a:xfrm>
          <a:prstGeom prst="straightConnector1">
            <a:avLst/>
          </a:prstGeom>
          <a:ln w="38100">
            <a:solidFill>
              <a:srgbClr val="50BC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342FC7E8-513E-4BA9-96AE-98C6FB7F9C02}"/>
              </a:ext>
            </a:extLst>
          </p:cNvPr>
          <p:cNvSpPr/>
          <p:nvPr/>
        </p:nvSpPr>
        <p:spPr>
          <a:xfrm>
            <a:off x="1863241" y="5007408"/>
            <a:ext cx="3456710" cy="783574"/>
          </a:xfrm>
          <a:prstGeom prst="roundRect">
            <a:avLst>
              <a:gd name="adj" fmla="val 3376"/>
            </a:avLst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03640BE9-AEC0-4F11-894E-40380E747F12}"/>
              </a:ext>
            </a:extLst>
          </p:cNvPr>
          <p:cNvCxnSpPr>
            <a:cxnSpLocks/>
            <a:stCxn id="65" idx="3"/>
            <a:endCxn id="52" idx="1"/>
          </p:cNvCxnSpPr>
          <p:nvPr/>
        </p:nvCxnSpPr>
        <p:spPr>
          <a:xfrm flipV="1">
            <a:off x="5319951" y="4965339"/>
            <a:ext cx="1603327" cy="433856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ustomShape 1">
            <a:extLst>
              <a:ext uri="{FF2B5EF4-FFF2-40B4-BE49-F238E27FC236}">
                <a16:creationId xmlns:a16="http://schemas.microsoft.com/office/drawing/2014/main" id="{DBAC3D07-708E-45A5-8BA3-8A13E213ABE7}"/>
              </a:ext>
            </a:extLst>
          </p:cNvPr>
          <p:cNvSpPr/>
          <p:nvPr/>
        </p:nvSpPr>
        <p:spPr>
          <a:xfrm>
            <a:off x="-1" y="0"/>
            <a:ext cx="6707315" cy="68580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47" name="CustomShape 1">
            <a:extLst>
              <a:ext uri="{FF2B5EF4-FFF2-40B4-BE49-F238E27FC236}">
                <a16:creationId xmlns:a16="http://schemas.microsoft.com/office/drawing/2014/main" id="{F4FB129F-9384-4851-8D2A-DE4AC194B07E}"/>
              </a:ext>
            </a:extLst>
          </p:cNvPr>
          <p:cNvSpPr/>
          <p:nvPr/>
        </p:nvSpPr>
        <p:spPr>
          <a:xfrm>
            <a:off x="10595952" y="-8378"/>
            <a:ext cx="1596048" cy="6866378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48" name="CustomShape 1">
            <a:extLst>
              <a:ext uri="{FF2B5EF4-FFF2-40B4-BE49-F238E27FC236}">
                <a16:creationId xmlns:a16="http://schemas.microsoft.com/office/drawing/2014/main" id="{25093138-FD24-4E75-9794-0393A38F01B2}"/>
              </a:ext>
            </a:extLst>
          </p:cNvPr>
          <p:cNvSpPr/>
          <p:nvPr/>
        </p:nvSpPr>
        <p:spPr>
          <a:xfrm>
            <a:off x="6707314" y="-8378"/>
            <a:ext cx="3888636" cy="1467183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49" name="CustomShape 1">
            <a:extLst>
              <a:ext uri="{FF2B5EF4-FFF2-40B4-BE49-F238E27FC236}">
                <a16:creationId xmlns:a16="http://schemas.microsoft.com/office/drawing/2014/main" id="{CB4F99C4-FBBF-40F8-AB85-A6E843FF4ADF}"/>
              </a:ext>
            </a:extLst>
          </p:cNvPr>
          <p:cNvSpPr/>
          <p:nvPr/>
        </p:nvSpPr>
        <p:spPr>
          <a:xfrm>
            <a:off x="6707314" y="5790983"/>
            <a:ext cx="3888636" cy="1067018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8124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10;p57">
            <a:extLst>
              <a:ext uri="{FF2B5EF4-FFF2-40B4-BE49-F238E27FC236}">
                <a16:creationId xmlns:a16="http://schemas.microsoft.com/office/drawing/2014/main" id="{1849DE9B-73A5-43BE-926B-5C679D75FF26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1" name="Google Shape;410;p57">
            <a:extLst>
              <a:ext uri="{FF2B5EF4-FFF2-40B4-BE49-F238E27FC236}">
                <a16:creationId xmlns:a16="http://schemas.microsoft.com/office/drawing/2014/main" id="{0CE796EB-7711-436F-9769-C4EA2989461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2" name="Picture 6" descr="Krakatau Posco Energy">
            <a:extLst>
              <a:ext uri="{FF2B5EF4-FFF2-40B4-BE49-F238E27FC236}">
                <a16:creationId xmlns:a16="http://schemas.microsoft.com/office/drawing/2014/main" id="{32B0BDF2-F6D0-44CB-8314-6481A0331F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28257D9A-EEFC-4115-A914-B0103A1817CE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4" name="Google Shape;408;p57">
            <a:extLst>
              <a:ext uri="{FF2B5EF4-FFF2-40B4-BE49-F238E27FC236}">
                <a16:creationId xmlns:a16="http://schemas.microsoft.com/office/drawing/2014/main" id="{63FC8495-57F0-415F-ADCB-DDEF52267F4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6.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웹 시연 영상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pic>
        <p:nvPicPr>
          <p:cNvPr id="5" name="[포스코]_빅데이터_B반1조_시연영상">
            <a:hlinkClick r:id="" action="ppaction://media"/>
            <a:extLst>
              <a:ext uri="{FF2B5EF4-FFF2-40B4-BE49-F238E27FC236}">
                <a16:creationId xmlns:a16="http://schemas.microsoft.com/office/drawing/2014/main" id="{1AEB1EBE-27C6-4D78-A123-66E0CCEAB2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15" y="704175"/>
            <a:ext cx="9939130" cy="5717077"/>
          </a:xfrm>
          <a:prstGeom prst="rect">
            <a:avLst/>
          </a:prstGeom>
        </p:spPr>
      </p:pic>
      <p:sp>
        <p:nvSpPr>
          <p:cNvPr id="33" name="CustomShape 1">
            <a:extLst>
              <a:ext uri="{FF2B5EF4-FFF2-40B4-BE49-F238E27FC236}">
                <a16:creationId xmlns:a16="http://schemas.microsoft.com/office/drawing/2014/main" id="{DAB1A5B2-592E-49E3-B6C8-EAE5F444CBAC}"/>
              </a:ext>
            </a:extLst>
          </p:cNvPr>
          <p:cNvSpPr/>
          <p:nvPr/>
        </p:nvSpPr>
        <p:spPr>
          <a:xfrm>
            <a:off x="0" y="707043"/>
            <a:ext cx="1156915" cy="57142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47" name="CustomShape 1">
            <a:extLst>
              <a:ext uri="{FF2B5EF4-FFF2-40B4-BE49-F238E27FC236}">
                <a16:creationId xmlns:a16="http://schemas.microsoft.com/office/drawing/2014/main" id="{19271EE7-5D07-4717-BC76-C6297FE44463}"/>
              </a:ext>
            </a:extLst>
          </p:cNvPr>
          <p:cNvSpPr/>
          <p:nvPr/>
        </p:nvSpPr>
        <p:spPr>
          <a:xfrm>
            <a:off x="11096045" y="709443"/>
            <a:ext cx="1095954" cy="57118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2474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BCC216-8D76-45FD-A623-FEAA87646919}"/>
              </a:ext>
            </a:extLst>
          </p:cNvPr>
          <p:cNvSpPr txBox="1"/>
          <p:nvPr/>
        </p:nvSpPr>
        <p:spPr>
          <a:xfrm>
            <a:off x="1099834" y="717829"/>
            <a:ext cx="9937336" cy="60324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-KR" altLang="en-US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김윤아 </a:t>
            </a:r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r>
              <a:rPr lang="ko-KR" altLang="en-US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br>
              <a:rPr lang="en-US" altLang="ko-KR" sz="20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8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코로나가 휩쓸고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팀원구성에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변동이 생겼지만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동요하지 않고 더 탄탄한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팀웍을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보여준 팀원들에게 감사합니다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실제 데이터에 대해 외부데이터를 끌어와서 프로모션 제안을 하는 것이 흥미로웠고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한 눈에 보았을 때는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이상치라고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생각되지 않은 것들이 사실은 분석 모델 결과에 방해가 되는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이상치일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수 있다는 것을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알게되었습니다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고난이 많았지만 이를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헤쳐나가면서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많이 성장한 것 같습니다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</a:p>
          <a:p>
            <a:endParaRPr lang="en-US" altLang="ko-KR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-KR" altLang="en-US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김준엽 </a:t>
            </a:r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br>
              <a:rPr lang="en-US" altLang="ko-KR" sz="2000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800" dirty="0">
              <a:highlight>
                <a:srgbClr val="BDD7FC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실제 데이터를 해석 및 정제하고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나아가 분석 계획을 세워 개선안을 도출하는 과정은 결코 쉽지 않았습니다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b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하지만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팀원 간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의견을 나누고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분업을 통해 단계별로 진행해 나가는 과정에서 즐거움을 느꼈습니다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b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무엇보다 이번 프로젝트를 통해 그동안 배웠던 지식들을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잘 정리할 수 있어 기쁘고 보람찹니다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lang="en-US" altLang="ko-KR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-KR" altLang="en-US" dirty="0" err="1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정종우</a:t>
            </a:r>
            <a:r>
              <a:rPr lang="ko-KR" altLang="en-US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br>
              <a:rPr lang="en-US" altLang="ko-KR" sz="2000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sz="800" dirty="0">
              <a:highlight>
                <a:srgbClr val="BDD7FC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유기농마트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마케팅이라는 새로운 도메인에 도전하여 다양한 데이터 분석과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인사이트를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도출하는 법을 배웠습니다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앞으로도 데이터 분석 업무를 수행할 때 도메인 특성을 고려해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현직자를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만족시킬 수 있는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인사이트를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도출할 수 있는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분석가가 되고 싶습니다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  <a:br>
              <a:rPr lang="en-US" altLang="ko-KR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en-US" altLang="ko-KR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-KR" altLang="en-US" dirty="0" err="1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황소희</a:t>
            </a:r>
            <a:r>
              <a:rPr lang="ko-KR" altLang="en-US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br>
              <a:rPr lang="en-US" altLang="ko-KR" sz="2000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z="800" dirty="0">
                <a:highlight>
                  <a:srgbClr val="BDD7FC"/>
                </a:highlight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2000" dirty="0">
              <a:highlight>
                <a:srgbClr val="BDD7FC"/>
              </a:highlight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빅데이터 강의를 통해 얻은 이론을 바탕으로 실제 데이터를 분석하는 것과 팀원과 함께 프로젝트를 완수한 것 자체로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유익한 경험이 되었습니다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데이터 </a:t>
            </a:r>
            <a:r>
              <a:rPr lang="ko-KR" altLang="en-US" sz="1600" dirty="0" err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전처리부터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모델링까지 모든 분석 과정은 힘들었으나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평소에 해보지 못했던 분석을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이번 기회를 통해 할 수 있어 데이터 분석 역량이 한 단계 나아갈 수 있었습니다</a:t>
            </a:r>
            <a:r>
              <a:rPr lang="en-US" altLang="ko-KR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</a:t>
            </a:r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lang="en-US" altLang="ko-KR" sz="1600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r>
              <a:rPr lang="ko-KR" altLang="en-US" sz="16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54A9601-8F4B-4CD1-AA7B-B7E16EEAE4ED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16" name="Google Shape;410;p57">
            <a:extLst>
              <a:ext uri="{FF2B5EF4-FFF2-40B4-BE49-F238E27FC236}">
                <a16:creationId xmlns:a16="http://schemas.microsoft.com/office/drawing/2014/main" id="{8AED2258-FC83-455F-94D8-1C31D70C5F52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17" name="Google Shape;410;p57">
            <a:extLst>
              <a:ext uri="{FF2B5EF4-FFF2-40B4-BE49-F238E27FC236}">
                <a16:creationId xmlns:a16="http://schemas.microsoft.com/office/drawing/2014/main" id="{7CB672C9-6292-4866-8016-3F5CABF1ECCB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18" name="Picture 6" descr="Krakatau Posco Energy">
            <a:extLst>
              <a:ext uri="{FF2B5EF4-FFF2-40B4-BE49-F238E27FC236}">
                <a16:creationId xmlns:a16="http://schemas.microsoft.com/office/drawing/2014/main" id="{F1A503A1-C5DA-4ABC-92F5-3FD3D100B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Google Shape;406;p57">
            <a:extLst>
              <a:ext uri="{FF2B5EF4-FFF2-40B4-BE49-F238E27FC236}">
                <a16:creationId xmlns:a16="http://schemas.microsoft.com/office/drawing/2014/main" id="{EABD15D6-8E80-4902-A813-A70BE4E4B9F4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77F069-C40A-6D45-93E2-D309F57ECE2B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13" name="Google Shape;409;p57">
            <a:extLst>
              <a:ext uri="{FF2B5EF4-FFF2-40B4-BE49-F238E27FC236}">
                <a16:creationId xmlns:a16="http://schemas.microsoft.com/office/drawing/2014/main" id="{DB8E3DC0-C175-A64F-8B90-17E156D70346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14" name="Google Shape;408;p57">
            <a:extLst>
              <a:ext uri="{FF2B5EF4-FFF2-40B4-BE49-F238E27FC236}">
                <a16:creationId xmlns:a16="http://schemas.microsoft.com/office/drawing/2014/main" id="{8559BAA3-2620-4144-B401-384B0200397F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6</a:t>
            </a:r>
            <a:r>
              <a:rPr lang="en-US" altLang="ko" sz="2000" b="1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. </a:t>
            </a:r>
            <a:r>
              <a:rPr lang="ko-KR" altLang="en-US" sz="2000" b="1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소감</a:t>
            </a:r>
            <a:endParaRPr sz="1867" b="1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105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2"/>
          <p:cNvPicPr/>
          <p:nvPr/>
        </p:nvPicPr>
        <p:blipFill>
          <a:blip r:embed="rId2"/>
          <a:stretch/>
        </p:blipFill>
        <p:spPr>
          <a:xfrm>
            <a:off x="0" y="0"/>
            <a:ext cx="12192000" cy="6857640"/>
          </a:xfrm>
          <a:prstGeom prst="rect">
            <a:avLst/>
          </a:prstGeom>
          <a:ln>
            <a:noFill/>
          </a:ln>
        </p:spPr>
      </p:pic>
      <p:sp>
        <p:nvSpPr>
          <p:cNvPr id="6" name="CustomShape 1">
            <a:extLst>
              <a:ext uri="{FF2B5EF4-FFF2-40B4-BE49-F238E27FC236}">
                <a16:creationId xmlns:a16="http://schemas.microsoft.com/office/drawing/2014/main" id="{39D7FA10-D21A-4146-B526-714FF14C8A58}"/>
              </a:ext>
            </a:extLst>
          </p:cNvPr>
          <p:cNvSpPr/>
          <p:nvPr/>
        </p:nvSpPr>
        <p:spPr>
          <a:xfrm>
            <a:off x="0" y="8378"/>
            <a:ext cx="12192000" cy="6849262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89" name="CustomShape 1"/>
          <p:cNvSpPr/>
          <p:nvPr/>
        </p:nvSpPr>
        <p:spPr>
          <a:xfrm>
            <a:off x="0" y="1365308"/>
            <a:ext cx="12192000" cy="4127024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90" name="CustomShape 2"/>
          <p:cNvSpPr/>
          <p:nvPr/>
        </p:nvSpPr>
        <p:spPr>
          <a:xfrm>
            <a:off x="696900" y="1906144"/>
            <a:ext cx="10798200" cy="36340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</a:pP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 잠재 </a:t>
            </a:r>
            <a: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 모델링과</a:t>
            </a:r>
            <a:b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온〮오프라인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판매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전략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수립을 통한</a:t>
            </a:r>
            <a:br>
              <a:rPr lang="en-US" altLang="ko-KR" sz="3000" b="1" spc="-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동천마켓의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증대</a:t>
            </a:r>
            <a:endParaRPr lang="en-US" sz="44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10151775" y="4449978"/>
            <a:ext cx="2902320" cy="10902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B반 1조</a:t>
            </a:r>
            <a:br>
              <a:rPr lang="en-US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김준엽   김윤아</a:t>
            </a:r>
            <a:endParaRPr lang="en-US" altLang="ko-KR" spc="-1">
              <a:solidFill>
                <a:srgbClr val="000000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정종우   황소희</a:t>
            </a:r>
            <a:endParaRPr lang="en-US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41255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2"/>
          <p:cNvPicPr/>
          <p:nvPr/>
        </p:nvPicPr>
        <p:blipFill>
          <a:blip r:embed="rId2"/>
          <a:stretch/>
        </p:blipFill>
        <p:spPr>
          <a:xfrm>
            <a:off x="0" y="0"/>
            <a:ext cx="12192000" cy="6857640"/>
          </a:xfrm>
          <a:prstGeom prst="rect">
            <a:avLst/>
          </a:prstGeom>
          <a:ln>
            <a:noFill/>
          </a:ln>
        </p:spPr>
      </p:pic>
      <p:sp>
        <p:nvSpPr>
          <p:cNvPr id="6" name="CustomShape 1">
            <a:extLst>
              <a:ext uri="{FF2B5EF4-FFF2-40B4-BE49-F238E27FC236}">
                <a16:creationId xmlns:a16="http://schemas.microsoft.com/office/drawing/2014/main" id="{39D7FA10-D21A-4146-B526-714FF14C8A58}"/>
              </a:ext>
            </a:extLst>
          </p:cNvPr>
          <p:cNvSpPr/>
          <p:nvPr/>
        </p:nvSpPr>
        <p:spPr>
          <a:xfrm>
            <a:off x="0" y="8378"/>
            <a:ext cx="12192000" cy="6849262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89" name="CustomShape 1"/>
          <p:cNvSpPr/>
          <p:nvPr/>
        </p:nvSpPr>
        <p:spPr>
          <a:xfrm>
            <a:off x="0" y="1365308"/>
            <a:ext cx="12192000" cy="4127024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90" name="CustomShape 2"/>
          <p:cNvSpPr/>
          <p:nvPr/>
        </p:nvSpPr>
        <p:spPr>
          <a:xfrm>
            <a:off x="696900" y="1906144"/>
            <a:ext cx="10798200" cy="36340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</a:pP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 잠재 </a:t>
            </a:r>
            <a: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 모델링과</a:t>
            </a:r>
            <a:b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온〮오프라인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판매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전략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수립을 통한</a:t>
            </a:r>
            <a:br>
              <a:rPr lang="en-US" altLang="ko-KR" sz="3000" b="1" spc="-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동천마켓의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증대</a:t>
            </a:r>
            <a:endParaRPr lang="en-US" sz="44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10151775" y="4449978"/>
            <a:ext cx="2902320" cy="10902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B반 1조</a:t>
            </a:r>
            <a:br>
              <a:rPr lang="en-US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김준엽   김윤아</a:t>
            </a:r>
            <a:endParaRPr lang="en-US" altLang="ko-KR" spc="-1">
              <a:solidFill>
                <a:srgbClr val="000000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정종우   황소희</a:t>
            </a:r>
            <a:endParaRPr lang="en-US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1E13A389-375E-4DBD-A62B-C4E29A689257}"/>
              </a:ext>
            </a:extLst>
          </p:cNvPr>
          <p:cNvSpPr/>
          <p:nvPr/>
        </p:nvSpPr>
        <p:spPr>
          <a:xfrm>
            <a:off x="0" y="0"/>
            <a:ext cx="3048000" cy="68580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8" name="CustomShape 1">
            <a:extLst>
              <a:ext uri="{FF2B5EF4-FFF2-40B4-BE49-F238E27FC236}">
                <a16:creationId xmlns:a16="http://schemas.microsoft.com/office/drawing/2014/main" id="{9EE7B84C-1B31-4105-A048-25613BCEB1DC}"/>
              </a:ext>
            </a:extLst>
          </p:cNvPr>
          <p:cNvSpPr/>
          <p:nvPr/>
        </p:nvSpPr>
        <p:spPr>
          <a:xfrm>
            <a:off x="9144000" y="-8378"/>
            <a:ext cx="3048000" cy="6866378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9" name="CustomShape 1">
            <a:extLst>
              <a:ext uri="{FF2B5EF4-FFF2-40B4-BE49-F238E27FC236}">
                <a16:creationId xmlns:a16="http://schemas.microsoft.com/office/drawing/2014/main" id="{B7B772E0-17D7-4343-8E6C-3478AC56FEAD}"/>
              </a:ext>
            </a:extLst>
          </p:cNvPr>
          <p:cNvSpPr/>
          <p:nvPr/>
        </p:nvSpPr>
        <p:spPr>
          <a:xfrm>
            <a:off x="3048000" y="-8378"/>
            <a:ext cx="6096000" cy="3140904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10" name="CustomShape 1">
            <a:extLst>
              <a:ext uri="{FF2B5EF4-FFF2-40B4-BE49-F238E27FC236}">
                <a16:creationId xmlns:a16="http://schemas.microsoft.com/office/drawing/2014/main" id="{8BE1E615-FBFE-44C6-A876-28555FD2132A}"/>
              </a:ext>
            </a:extLst>
          </p:cNvPr>
          <p:cNvSpPr/>
          <p:nvPr/>
        </p:nvSpPr>
        <p:spPr>
          <a:xfrm>
            <a:off x="3048000" y="4449978"/>
            <a:ext cx="6096000" cy="2408022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71891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2"/>
          <p:cNvPicPr/>
          <p:nvPr/>
        </p:nvPicPr>
        <p:blipFill>
          <a:blip r:embed="rId2"/>
          <a:stretch/>
        </p:blipFill>
        <p:spPr>
          <a:xfrm>
            <a:off x="0" y="0"/>
            <a:ext cx="12192000" cy="6857640"/>
          </a:xfrm>
          <a:prstGeom prst="rect">
            <a:avLst/>
          </a:prstGeom>
          <a:ln>
            <a:noFill/>
          </a:ln>
        </p:spPr>
      </p:pic>
      <p:sp>
        <p:nvSpPr>
          <p:cNvPr id="6" name="CustomShape 1">
            <a:extLst>
              <a:ext uri="{FF2B5EF4-FFF2-40B4-BE49-F238E27FC236}">
                <a16:creationId xmlns:a16="http://schemas.microsoft.com/office/drawing/2014/main" id="{39D7FA10-D21A-4146-B526-714FF14C8A58}"/>
              </a:ext>
            </a:extLst>
          </p:cNvPr>
          <p:cNvSpPr/>
          <p:nvPr/>
        </p:nvSpPr>
        <p:spPr>
          <a:xfrm>
            <a:off x="0" y="8378"/>
            <a:ext cx="12192000" cy="6849262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89" name="CustomShape 1"/>
          <p:cNvSpPr/>
          <p:nvPr/>
        </p:nvSpPr>
        <p:spPr>
          <a:xfrm>
            <a:off x="0" y="1365308"/>
            <a:ext cx="12192000" cy="4127024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90" name="CustomShape 2"/>
          <p:cNvSpPr/>
          <p:nvPr/>
        </p:nvSpPr>
        <p:spPr>
          <a:xfrm>
            <a:off x="696900" y="1906144"/>
            <a:ext cx="10798200" cy="36340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50000"/>
              </a:lnSpc>
            </a:pP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신규고객의 잠재 </a:t>
            </a:r>
            <a: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지수 모델링과</a:t>
            </a:r>
            <a:br>
              <a:rPr lang="en-US" altLang="ko-KR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맞춤형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온〮오프라인</a:t>
            </a:r>
            <a:r>
              <a:rPr 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판매</a:t>
            </a:r>
            <a:r>
              <a:rPr lang="en-US" sz="28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전략</a:t>
            </a:r>
            <a:r>
              <a:rPr lang="ko-KR" altLang="en-US" sz="28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수립을 통한</a:t>
            </a:r>
            <a:br>
              <a:rPr lang="en-US" altLang="ko-KR" sz="3000" b="1" spc="-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동천마켓의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</a:t>
            </a:r>
            <a:r>
              <a:rPr lang="en-US" sz="4400" b="1" spc="-1" dirty="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sz="4400" b="1" spc="-1" dirty="0" err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증대</a:t>
            </a:r>
            <a:endParaRPr lang="en-US" sz="4400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10151775" y="4449978"/>
            <a:ext cx="2902320" cy="10902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B반 1조</a:t>
            </a:r>
            <a:br>
              <a:rPr lang="en-US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김준엽   김윤아</a:t>
            </a:r>
            <a:endParaRPr lang="en-US" altLang="ko-KR" spc="-1">
              <a:solidFill>
                <a:srgbClr val="000000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pc="-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정종우   황소희</a:t>
            </a:r>
            <a:endParaRPr lang="en-US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1E13A389-375E-4DBD-A62B-C4E29A6892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A74A583-6853-48EF-B4C3-973812F93FDF}"/>
              </a:ext>
            </a:extLst>
          </p:cNvPr>
          <p:cNvSpPr/>
          <p:nvPr/>
        </p:nvSpPr>
        <p:spPr>
          <a:xfrm>
            <a:off x="3135180" y="2347011"/>
            <a:ext cx="5921640" cy="2163978"/>
          </a:xfrm>
          <a:prstGeom prst="roundRect">
            <a:avLst/>
          </a:prstGeom>
          <a:noFill/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8909731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2"/>
          <p:cNvSpPr/>
          <p:nvPr/>
        </p:nvSpPr>
        <p:spPr>
          <a:xfrm>
            <a:off x="511893" y="3261444"/>
            <a:ext cx="11157823" cy="2941200"/>
          </a:xfrm>
          <a:prstGeom prst="roundRect">
            <a:avLst>
              <a:gd name="adj" fmla="val 3949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54" name="Google Shape;254;p52"/>
          <p:cNvSpPr/>
          <p:nvPr/>
        </p:nvSpPr>
        <p:spPr>
          <a:xfrm>
            <a:off x="705844" y="1531161"/>
            <a:ext cx="11350800" cy="1656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최근 유기농 품목 소매업을 하고 있는 동천마켓 주변 대형 마트들이 대거 입점함에 따라</a:t>
            </a:r>
            <a:b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</a:t>
            </a:r>
            <a:r>
              <a:rPr lang="ko-KR" altLang="en-US" sz="17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경쟁 심화 </a:t>
            </a:r>
            <a:r>
              <a:rPr lang="en-US" altLang="ko-KR" sz="17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&amp; </a:t>
            </a:r>
            <a:r>
              <a:rPr lang="ko-KR" altLang="en-US" sz="17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매출 감소</a:t>
            </a:r>
            <a:r>
              <a:rPr lang="ko-KR" altLang="en-US" sz="20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br>
              <a:rPr lang="en-US" altLang="ko-KR" sz="20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-KR" altLang="en-US" sz="3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lang="ko-KR" altLang="en-US" sz="3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15000"/>
              </a:lnSpc>
            </a:pPr>
            <a: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온라인 서비스 수요의 증가로 동천마켓의 휴대폰 어플리케이션 및 웹 서비스 런칭으로 인해</a:t>
            </a:r>
            <a:br>
              <a:rPr lang="en-US" altLang="ko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20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</a:t>
            </a:r>
            <a:r>
              <a:rPr lang="ko" altLang="en-US" sz="17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온라인 기반의 고객유치 또는 마케팅 전략 수립 필요</a:t>
            </a:r>
            <a:r>
              <a:rPr lang="ko" altLang="en-US" sz="20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2000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sz="20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255" name="Google Shape;25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0137" y="3360472"/>
            <a:ext cx="4651303" cy="2424800"/>
          </a:xfrm>
          <a:prstGeom prst="rect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256" name="Google Shape;256;p52"/>
          <p:cNvCxnSpPr/>
          <p:nvPr/>
        </p:nvCxnSpPr>
        <p:spPr>
          <a:xfrm>
            <a:off x="6663013" y="3448609"/>
            <a:ext cx="0" cy="2592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7" name="Google Shape;257;p52"/>
          <p:cNvSpPr txBox="1"/>
          <p:nvPr/>
        </p:nvSpPr>
        <p:spPr>
          <a:xfrm>
            <a:off x="6796573" y="5776635"/>
            <a:ext cx="5367200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식료품 이용 주연령대인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40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대의 온라인 구매비중이 약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70%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상승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58" name="Google Shape;258;p52"/>
          <p:cNvSpPr txBox="1"/>
          <p:nvPr/>
        </p:nvSpPr>
        <p:spPr>
          <a:xfrm>
            <a:off x="522284" y="5745055"/>
            <a:ext cx="62068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동천마켓 인근 대형마트의 입점이 증가                 ▲ 동천마켓 인근 유기농 마켓 현황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261" name="Google Shape;261;p52"/>
          <p:cNvPicPr preferRelativeResize="0"/>
          <p:nvPr/>
        </p:nvPicPr>
        <p:blipFill rotWithShape="1">
          <a:blip r:embed="rId4">
            <a:alphaModFix/>
          </a:blip>
          <a:srcRect l="-19217"/>
          <a:stretch/>
        </p:blipFill>
        <p:spPr>
          <a:xfrm>
            <a:off x="3313861" y="3697551"/>
            <a:ext cx="3163300" cy="206430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62" name="Google Shape;262;p52"/>
          <p:cNvPicPr preferRelativeResize="0"/>
          <p:nvPr/>
        </p:nvPicPr>
        <p:blipFill rotWithShape="1">
          <a:blip r:embed="rId5">
            <a:alphaModFix/>
          </a:blip>
          <a:srcRect t="12426"/>
          <a:stretch/>
        </p:blipFill>
        <p:spPr>
          <a:xfrm>
            <a:off x="597462" y="3694182"/>
            <a:ext cx="3283658" cy="206430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63" name="Google Shape;263;p52"/>
          <p:cNvSpPr txBox="1"/>
          <p:nvPr/>
        </p:nvSpPr>
        <p:spPr>
          <a:xfrm>
            <a:off x="3881120" y="3260115"/>
            <a:ext cx="2596042" cy="38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유기농 마켓</a:t>
            </a:r>
            <a:r>
              <a:rPr lang="ko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위치도</a:t>
            </a:r>
            <a:endParaRPr sz="14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64" name="Google Shape;264;p52"/>
          <p:cNvSpPr txBox="1"/>
          <p:nvPr/>
        </p:nvSpPr>
        <p:spPr>
          <a:xfrm>
            <a:off x="597462" y="3263303"/>
            <a:ext cx="3283658" cy="427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이마트</a:t>
            </a:r>
            <a:r>
              <a:rPr lang="en-US" altLang="ko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·</a:t>
            </a:r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롯데마트 </a:t>
            </a:r>
            <a:r>
              <a:rPr lang="ko" altLang="en-US" sz="1400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위치도</a:t>
            </a:r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endParaRPr sz="1400"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65" name="Google Shape;265;p52"/>
          <p:cNvSpPr/>
          <p:nvPr/>
        </p:nvSpPr>
        <p:spPr>
          <a:xfrm>
            <a:off x="539925" y="1650171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66" name="Google Shape;266;p52"/>
          <p:cNvSpPr/>
          <p:nvPr/>
        </p:nvSpPr>
        <p:spPr>
          <a:xfrm>
            <a:off x="539925" y="2492132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31" name="Google Shape;410;p57">
            <a:extLst>
              <a:ext uri="{FF2B5EF4-FFF2-40B4-BE49-F238E27FC236}">
                <a16:creationId xmlns:a16="http://schemas.microsoft.com/office/drawing/2014/main" id="{32FB1D53-5912-4954-97B8-1C4DAB61A8F8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35E06077-1650-4ED3-AA60-57FF9ED232B6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" name="Google Shape;410;p57">
            <a:extLst>
              <a:ext uri="{FF2B5EF4-FFF2-40B4-BE49-F238E27FC236}">
                <a16:creationId xmlns:a16="http://schemas.microsoft.com/office/drawing/2014/main" id="{8B87E6B2-E127-43D8-8D5A-DA4CE98C793F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37" name="Picture 6" descr="Krakatau Posco Energy">
            <a:extLst>
              <a:ext uri="{FF2B5EF4-FFF2-40B4-BE49-F238E27FC236}">
                <a16:creationId xmlns:a16="http://schemas.microsoft.com/office/drawing/2014/main" id="{A8F5CE32-C304-4237-94A9-F52EDE20D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Google Shape;409;p57">
            <a:extLst>
              <a:ext uri="{FF2B5EF4-FFF2-40B4-BE49-F238E27FC236}">
                <a16:creationId xmlns:a16="http://schemas.microsoft.com/office/drawing/2014/main" id="{EF5685EB-485D-4FE5-B276-A33E45EF72BB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1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0" name="Google Shape;306;p54">
            <a:extLst>
              <a:ext uri="{FF2B5EF4-FFF2-40B4-BE49-F238E27FC236}">
                <a16:creationId xmlns:a16="http://schemas.microsoft.com/office/drawing/2014/main" id="{84E603C1-606F-4D18-BD06-CCC9CA2392A4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307;p54">
            <a:extLst>
              <a:ext uri="{FF2B5EF4-FFF2-40B4-BE49-F238E27FC236}">
                <a16:creationId xmlns:a16="http://schemas.microsoft.com/office/drawing/2014/main" id="{4AC178B2-F001-4494-B76B-9C29C7221119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2" name="Google Shape;413;p57">
            <a:extLst>
              <a:ext uri="{FF2B5EF4-FFF2-40B4-BE49-F238E27FC236}">
                <a16:creationId xmlns:a16="http://schemas.microsoft.com/office/drawing/2014/main" id="{15825C21-26E0-473F-937B-A91C8633DC30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경기불황과 경쟁심화로 인한 매출 감소 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4" name="Google Shape;408;p57">
            <a:extLst>
              <a:ext uri="{FF2B5EF4-FFF2-40B4-BE49-F238E27FC236}">
                <a16:creationId xmlns:a16="http://schemas.microsoft.com/office/drawing/2014/main" id="{2640D6D4-BBEF-4EA9-9E0B-9F27DCE20284}"/>
              </a:ext>
            </a:extLst>
          </p:cNvPr>
          <p:cNvSpPr/>
          <p:nvPr/>
        </p:nvSpPr>
        <p:spPr>
          <a:xfrm>
            <a:off x="263246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1.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추진 배경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cxnSp>
        <p:nvCxnSpPr>
          <p:cNvPr id="45" name="Google Shape;406;p57">
            <a:extLst>
              <a:ext uri="{FF2B5EF4-FFF2-40B4-BE49-F238E27FC236}">
                <a16:creationId xmlns:a16="http://schemas.microsoft.com/office/drawing/2014/main" id="{4DEE91E4-4965-4413-B2C9-0B1525F2B22E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244560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3"/>
          <p:cNvSpPr/>
          <p:nvPr/>
        </p:nvSpPr>
        <p:spPr>
          <a:xfrm>
            <a:off x="454633" y="2095583"/>
            <a:ext cx="11198800" cy="3133600"/>
          </a:xfrm>
          <a:prstGeom prst="roundRect">
            <a:avLst>
              <a:gd name="adj" fmla="val 3403"/>
            </a:avLst>
          </a:prstGeom>
          <a:noFill/>
          <a:ln w="2857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pic>
        <p:nvPicPr>
          <p:cNvPr id="273" name="Google Shape;273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53521" y="2380572"/>
            <a:ext cx="2506144" cy="2387628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3"/>
          <p:cNvSpPr/>
          <p:nvPr/>
        </p:nvSpPr>
        <p:spPr>
          <a:xfrm>
            <a:off x="454633" y="1536928"/>
            <a:ext cx="11198800" cy="462000"/>
          </a:xfrm>
          <a:prstGeom prst="roundRect">
            <a:avLst>
              <a:gd name="adj" fmla="val 18916"/>
            </a:avLst>
          </a:prstGeom>
          <a:solidFill>
            <a:srgbClr val="BDD7FC"/>
          </a:solidFill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r>
              <a:rPr lang="ko" altLang="en-US" sz="2400" b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신규 고객 유치  </a:t>
            </a:r>
            <a:r>
              <a:rPr lang="ko" altLang="en-US" sz="240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및</a:t>
            </a:r>
            <a:r>
              <a:rPr lang="ko" altLang="en-US" sz="2400" b="1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고객 맞춤형 프로모션 </a:t>
            </a:r>
            <a:r>
              <a:rPr lang="ko" altLang="en-US" sz="2400">
                <a:solidFill>
                  <a:srgbClr val="00000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전략 수립</a:t>
            </a:r>
            <a:endParaRPr sz="2400">
              <a:solidFill>
                <a:schemeClr val="dk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81" name="Google Shape;281;p53"/>
          <p:cNvSpPr/>
          <p:nvPr/>
        </p:nvSpPr>
        <p:spPr>
          <a:xfrm>
            <a:off x="570060" y="4834628"/>
            <a:ext cx="57408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" altLang="en-US" sz="1067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아파트 분양 증대로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전년 대비 유입 인구 약 </a:t>
            </a:r>
            <a:r>
              <a:rPr lang="en-US" altLang="ko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2</a:t>
            </a:r>
            <a:r>
              <a:rPr lang="ko" altLang="en-US" sz="1467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배 증가</a:t>
            </a:r>
            <a:endParaRPr sz="1467" b="1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pic>
        <p:nvPicPr>
          <p:cNvPr id="282" name="Google Shape;282;p5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14633" y="2380571"/>
            <a:ext cx="2597100" cy="2382821"/>
          </a:xfrm>
          <a:prstGeom prst="rect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3" name="Google Shape;283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11732" y="2375620"/>
            <a:ext cx="2629101" cy="2387771"/>
          </a:xfrm>
          <a:prstGeom prst="rect">
            <a:avLst/>
          </a:prstGeom>
          <a:noFill/>
          <a:ln w="9525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4" name="Google Shape;284;p53"/>
          <p:cNvSpPr/>
          <p:nvPr/>
        </p:nvSpPr>
        <p:spPr>
          <a:xfrm>
            <a:off x="6295567" y="4834628"/>
            <a:ext cx="57408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" altLang="en-US" sz="1067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</a:t>
            </a:r>
            <a:r>
              <a:rPr lang="ko" altLang="en-US" sz="1467" b="1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아파트 단지와 학교 밀집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.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실버주택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아파트</a:t>
            </a:r>
            <a:r>
              <a:rPr lang="en-US" altLang="ko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학교 등 </a:t>
            </a:r>
            <a:r>
              <a:rPr lang="ko" altLang="en-US" sz="14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신설</a:t>
            </a:r>
            <a:endParaRPr sz="1600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285" name="Google Shape;285;p53"/>
          <p:cNvCxnSpPr/>
          <p:nvPr/>
        </p:nvCxnSpPr>
        <p:spPr>
          <a:xfrm>
            <a:off x="6128673" y="2343736"/>
            <a:ext cx="0" cy="2602545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86" name="Google Shape;286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782" y="2354580"/>
            <a:ext cx="2800318" cy="2461923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53"/>
          <p:cNvSpPr/>
          <p:nvPr/>
        </p:nvSpPr>
        <p:spPr>
          <a:xfrm>
            <a:off x="645112" y="5338927"/>
            <a:ext cx="11350800" cy="11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고속도로 인근 학교</a:t>
            </a:r>
            <a:r>
              <a:rPr lang="en-US" altLang="ko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아파트 등  주거시설들의 증가로 </a:t>
            </a:r>
            <a:r>
              <a:rPr lang="en-US" altLang="ko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30,40</a:t>
            </a: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 중심 </a:t>
            </a:r>
            <a:r>
              <a:rPr lang="ko" altLang="en-US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가족단위의 인구가 대거 유입</a:t>
            </a:r>
            <a:br>
              <a:rPr lang="ko" altLang="en-US" sz="20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667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667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>
              <a:lnSpc>
                <a:spcPct val="115000"/>
              </a:lnSpc>
            </a:pP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 뿐아니라 실버타운 유치</a:t>
            </a:r>
            <a:r>
              <a:rPr lang="en-US" altLang="ko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신분당선 연장 등 </a:t>
            </a:r>
            <a:r>
              <a:rPr lang="ko" altLang="en-US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다양한 연령의 인구가 마켓 주변 지역으로 유입</a:t>
            </a:r>
            <a:br>
              <a:rPr lang="ko" altLang="en-US" sz="2000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sz="2000">
              <a:solidFill>
                <a:srgbClr val="4A86E8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91" name="Google Shape;291;p53"/>
          <p:cNvSpPr/>
          <p:nvPr/>
        </p:nvSpPr>
        <p:spPr>
          <a:xfrm>
            <a:off x="454637" y="5459763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92" name="Google Shape;292;p53"/>
          <p:cNvSpPr/>
          <p:nvPr/>
        </p:nvSpPr>
        <p:spPr>
          <a:xfrm>
            <a:off x="454637" y="5932143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293" name="Google Shape;293;p53"/>
          <p:cNvSpPr/>
          <p:nvPr/>
        </p:nvSpPr>
        <p:spPr>
          <a:xfrm>
            <a:off x="3480245" y="2825495"/>
            <a:ext cx="1274000" cy="2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" altLang="en-US" sz="9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* 용인시청 통계</a:t>
            </a:r>
            <a:r>
              <a:rPr lang="en-US" altLang="ko" sz="933">
                <a:solidFill>
                  <a:srgbClr val="3F3F3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, 2019</a:t>
            </a:r>
            <a:endParaRPr sz="933">
              <a:solidFill>
                <a:srgbClr val="3F3F3F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01B9F41-D78D-4E48-B60D-3B2CC4EE4897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" name="Google Shape;408;p57">
            <a:extLst>
              <a:ext uri="{FF2B5EF4-FFF2-40B4-BE49-F238E27FC236}">
                <a16:creationId xmlns:a16="http://schemas.microsoft.com/office/drawing/2014/main" id="{973C371F-55F1-4923-8304-E62FC313D990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2.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현황 및 개선기회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9" name="Google Shape;409;p57">
            <a:extLst>
              <a:ext uri="{FF2B5EF4-FFF2-40B4-BE49-F238E27FC236}">
                <a16:creationId xmlns:a16="http://schemas.microsoft.com/office/drawing/2014/main" id="{B7C058C7-8AB4-434E-A1D9-6ABA714A6F33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2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2" name="Google Shape;410;p57">
            <a:extLst>
              <a:ext uri="{FF2B5EF4-FFF2-40B4-BE49-F238E27FC236}">
                <a16:creationId xmlns:a16="http://schemas.microsoft.com/office/drawing/2014/main" id="{3319AC52-17A1-495B-B0AA-C191EDCA8334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3" name="Google Shape;410;p57">
            <a:extLst>
              <a:ext uri="{FF2B5EF4-FFF2-40B4-BE49-F238E27FC236}">
                <a16:creationId xmlns:a16="http://schemas.microsoft.com/office/drawing/2014/main" id="{18996881-D3FD-4FC2-998A-F516386E247F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4" name="Picture 6" descr="Krakatau Posco Energy">
            <a:extLst>
              <a:ext uri="{FF2B5EF4-FFF2-40B4-BE49-F238E27FC236}">
                <a16:creationId xmlns:a16="http://schemas.microsoft.com/office/drawing/2014/main" id="{38C3BD32-35D2-452F-B776-FD48188F9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5" name="Google Shape;406;p57">
            <a:extLst>
              <a:ext uri="{FF2B5EF4-FFF2-40B4-BE49-F238E27FC236}">
                <a16:creationId xmlns:a16="http://schemas.microsoft.com/office/drawing/2014/main" id="{8EE5F8B6-3055-4BDC-8285-20372434DAB8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" name="Google Shape;306;p54">
            <a:extLst>
              <a:ext uri="{FF2B5EF4-FFF2-40B4-BE49-F238E27FC236}">
                <a16:creationId xmlns:a16="http://schemas.microsoft.com/office/drawing/2014/main" id="{4BF438D5-C7F6-4A34-97BB-906D5CC4117B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7" name="Google Shape;307;p54">
            <a:extLst>
              <a:ext uri="{FF2B5EF4-FFF2-40B4-BE49-F238E27FC236}">
                <a16:creationId xmlns:a16="http://schemas.microsoft.com/office/drawing/2014/main" id="{A9373D95-19B4-41C0-9D89-6E8D16177A10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8" name="Google Shape;413;p57">
            <a:extLst>
              <a:ext uri="{FF2B5EF4-FFF2-40B4-BE49-F238E27FC236}">
                <a16:creationId xmlns:a16="http://schemas.microsoft.com/office/drawing/2014/main" id="{36AAED25-1D11-4522-84A4-EE9D8E622B46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높은 접근성과 인구 유입의 기회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4" name="Google Shape;304;p54"/>
          <p:cNvGraphicFramePr/>
          <p:nvPr>
            <p:extLst>
              <p:ext uri="{D42A27DB-BD31-4B8C-83A1-F6EECF244321}">
                <p14:modId xmlns:p14="http://schemas.microsoft.com/office/powerpoint/2010/main" val="722735199"/>
              </p:ext>
            </p:extLst>
          </p:nvPr>
        </p:nvGraphicFramePr>
        <p:xfrm>
          <a:off x="378902" y="1526733"/>
          <a:ext cx="11492900" cy="48005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028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9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4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568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24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분석 목적</a:t>
                      </a:r>
                      <a:endParaRPr sz="18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DD7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분석</a:t>
                      </a:r>
                      <a:r>
                        <a:rPr lang="en-US" altLang="ko" sz="18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ko-KR" altLang="en-US" sz="18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종류</a:t>
                      </a:r>
                      <a:endParaRPr sz="18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DD7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분석 방법 </a:t>
                      </a:r>
                      <a:r>
                        <a:rPr lang="en-US" altLang="ko-KR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/ </a:t>
                      </a:r>
                      <a:r>
                        <a:rPr lang="ko-KR" altLang="en-US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사용 변수</a:t>
                      </a:r>
                      <a:endParaRPr sz="18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DD7F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8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내용</a:t>
                      </a:r>
                      <a:endParaRPr sz="18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DD7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987">
                <a:tc row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고객 군집 별</a:t>
                      </a:r>
                      <a:br>
                        <a:rPr lang="en-US" altLang="ko" sz="15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br>
                        <a:rPr lang="ko" sz="4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r>
                        <a:rPr lang="ko" sz="1500" b="1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맞춤 프로모션 제공</a:t>
                      </a:r>
                      <a:endParaRPr sz="1500" b="1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군집분석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K-Means  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고객의 연령, 물품비중, VIP 여부등을 바탕으로</a:t>
                      </a:r>
                      <a:b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br>
                        <a:rPr lang="en-US" altLang="ko" sz="4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r>
                        <a:rPr lang="en-US" altLang="ko" sz="4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     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군집분석 통한 고객층 분류 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98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계층형</a:t>
                      </a:r>
                      <a: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군집분석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98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실루엣 분석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850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분류분석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Gradient Boosting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군집별 분류모델을 생성하여, </a:t>
                      </a:r>
                      <a:br>
                        <a:rPr lang="en-US" alt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br>
                        <a:rPr lang="en-US" altLang="ko" sz="4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</a:br>
                      <a:r>
                        <a:rPr lang="en-US" altLang="ko" sz="4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      </a:t>
                      </a:r>
                      <a:r>
                        <a:rPr lang="ko-KR" altLang="en-US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신규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고객에</a:t>
                      </a:r>
                      <a:r>
                        <a:rPr lang="ko-KR" altLang="en-US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 해당되는 </a:t>
                      </a:r>
                      <a:r>
                        <a:rPr lang="ko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군집 부여 </a:t>
                      </a:r>
                      <a:endParaRPr sz="1500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868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매장별 맞춤 프로모션 제공</a:t>
                      </a:r>
                      <a:endParaRPr sz="15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ANOVA, Tukey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검정</a:t>
                      </a:r>
                      <a:endParaRPr lang="en-US" altLang="ko"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지출액, 방문 빈도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고객의 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1인당 / 1회당 구매력 상관관계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를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통해</a:t>
                      </a:r>
                      <a:b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br>
                        <a:rPr lang="ko" sz="4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매장별 특성 파악 후,</a:t>
                      </a: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매장별 맞춤 프로모션 제공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0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상품 진열 및 재고 관리</a:t>
                      </a:r>
                      <a:endParaRPr sz="15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연관분석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500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</a:rPr>
                        <a:t>시계열분석</a:t>
                      </a:r>
                      <a:endParaRPr lang="en-US" altLang="ko"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판매량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판매 비율 등</a:t>
                      </a: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연관관계 높은 상품 파악 후</a:t>
                      </a:r>
                      <a:b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br>
                        <a:rPr lang="ko" sz="3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" sz="3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   </a:t>
                      </a:r>
                      <a:r>
                        <a:rPr lang="en-US" altLang="ko" sz="3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   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매장 진열과 재고 예측에 활용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9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신규고객</a:t>
                      </a: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의 잠재적 </a:t>
                      </a:r>
                      <a:r>
                        <a:rPr lang="en-US" altLang="ko-KR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VIP</a:t>
                      </a: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지수에</a:t>
                      </a:r>
                      <a:br>
                        <a:rPr lang="en-US" altLang="ko-KR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br>
                        <a:rPr lang="en-US" altLang="ko-KR" sz="4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따른 맞춤형 프로모션 </a:t>
                      </a:r>
                      <a:r>
                        <a:rPr lang="en-US" altLang="ko-KR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/ </a:t>
                      </a:r>
                      <a:r>
                        <a:rPr lang="ko-KR" altLang="en-US" sz="1500" b="1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고객관리</a:t>
                      </a:r>
                      <a:endParaRPr sz="1500" b="1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회귀분석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예상 지출액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거주지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</a:t>
                      </a:r>
                      <a:b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en-US" altLang="ko-KR" sz="4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</a:t>
                      </a:r>
                      <a:b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첫 구매 달</a:t>
                      </a:r>
                      <a:r>
                        <a:rPr lang="en-US" altLang="ko-KR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방문 빈도 등 </a:t>
                      </a: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신규고객 평균 지출액 예측 모델 이용,</a:t>
                      </a:r>
                      <a:br>
                        <a:rPr lang="en-US" alt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br>
                        <a:rPr lang="ko" sz="4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</a:b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 고객 등급화 후 </a:t>
                      </a:r>
                      <a:r>
                        <a:rPr lang="ko-KR" altLang="en-US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맞춤형</a:t>
                      </a:r>
                      <a:r>
                        <a:rPr lang="ko" sz="1500" b="0" u="none" strike="noStrike" cap="none">
                          <a:solidFill>
                            <a:schemeClr val="tx1"/>
                          </a:solidFill>
                          <a:latin typeface="이롭게 바탕체 OTF Medium" panose="020B0600000101010101" pitchFamily="34" charset="-127"/>
                          <a:ea typeface="이롭게 바탕체 OTF Medium" panose="020B0600000101010101" pitchFamily="34" charset="-127"/>
                          <a:cs typeface="Arial"/>
                          <a:sym typeface="Arial"/>
                        </a:rPr>
                        <a:t> 마케팅 전략 수립  </a:t>
                      </a:r>
                      <a:endParaRPr sz="1500" b="0" u="none" strike="noStrike" cap="none">
                        <a:solidFill>
                          <a:schemeClr val="tx1"/>
                        </a:solidFill>
                        <a:latin typeface="이롭게 바탕체 OTF Medium" panose="020B0600000101010101" pitchFamily="34" charset="-127"/>
                        <a:ea typeface="이롭게 바탕체 OTF Medium" panose="020B0600000101010101" pitchFamily="34" charset="-127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2" name="Google Shape;410;p57">
            <a:extLst>
              <a:ext uri="{FF2B5EF4-FFF2-40B4-BE49-F238E27FC236}">
                <a16:creationId xmlns:a16="http://schemas.microsoft.com/office/drawing/2014/main" id="{E3BFD781-E37E-47D4-9B74-D4B09993D72B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23" name="Google Shape;410;p57">
            <a:extLst>
              <a:ext uri="{FF2B5EF4-FFF2-40B4-BE49-F238E27FC236}">
                <a16:creationId xmlns:a16="http://schemas.microsoft.com/office/drawing/2014/main" id="{1EB6FAA1-2DE0-47D3-B766-C97E8AECA132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24" name="Picture 6" descr="Krakatau Posco Energy">
            <a:extLst>
              <a:ext uri="{FF2B5EF4-FFF2-40B4-BE49-F238E27FC236}">
                <a16:creationId xmlns:a16="http://schemas.microsoft.com/office/drawing/2014/main" id="{5ECFBA68-C19D-428B-9D21-4F630E14A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Google Shape;406;p57">
            <a:extLst>
              <a:ext uri="{FF2B5EF4-FFF2-40B4-BE49-F238E27FC236}">
                <a16:creationId xmlns:a16="http://schemas.microsoft.com/office/drawing/2014/main" id="{E5C90454-8560-47FD-8F85-83814DD81259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084C78D-1EDD-4666-96D0-B4C4F5D965C4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7" name="Google Shape;409;p57">
            <a:extLst>
              <a:ext uri="{FF2B5EF4-FFF2-40B4-BE49-F238E27FC236}">
                <a16:creationId xmlns:a16="http://schemas.microsoft.com/office/drawing/2014/main" id="{DDB8A065-2AFE-442C-9962-8819929E5A52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3</a:t>
            </a:r>
            <a:r>
              <a:rPr lang="ko" altLang="en-US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29" name="Google Shape;306;p54">
            <a:extLst>
              <a:ext uri="{FF2B5EF4-FFF2-40B4-BE49-F238E27FC236}">
                <a16:creationId xmlns:a16="http://schemas.microsoft.com/office/drawing/2014/main" id="{A8109386-DCB3-48C9-B474-B19903C63738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30" name="Google Shape;307;p54">
            <a:extLst>
              <a:ext uri="{FF2B5EF4-FFF2-40B4-BE49-F238E27FC236}">
                <a16:creationId xmlns:a16="http://schemas.microsoft.com/office/drawing/2014/main" id="{202C10C4-444F-4D5C-99BA-78D9F7CA3B3A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31" name="Google Shape;413;p57">
            <a:extLst>
              <a:ext uri="{FF2B5EF4-FFF2-40B4-BE49-F238E27FC236}">
                <a16:creationId xmlns:a16="http://schemas.microsoft.com/office/drawing/2014/main" id="{B9203420-7EAE-4197-8006-D39084FA2471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분석 계획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33" name="Google Shape;408;p57">
            <a:extLst>
              <a:ext uri="{FF2B5EF4-FFF2-40B4-BE49-F238E27FC236}">
                <a16:creationId xmlns:a16="http://schemas.microsoft.com/office/drawing/2014/main" id="{8810F183-8189-4479-ADAC-74F44C3CE636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3.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계획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7"/>
          <p:cNvSpPr/>
          <p:nvPr/>
        </p:nvSpPr>
        <p:spPr>
          <a:xfrm>
            <a:off x="405700" y="1594433"/>
            <a:ext cx="11448400" cy="4600000"/>
          </a:xfrm>
          <a:prstGeom prst="roundRect">
            <a:avLst>
              <a:gd name="adj" fmla="val 1759"/>
            </a:avLst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15" name="Google Shape;415;p57"/>
          <p:cNvSpPr/>
          <p:nvPr/>
        </p:nvSpPr>
        <p:spPr>
          <a:xfrm>
            <a:off x="566715" y="1770721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6" name="Google Shape;416;p57"/>
          <p:cNvSpPr/>
          <p:nvPr/>
        </p:nvSpPr>
        <p:spPr>
          <a:xfrm>
            <a:off x="735361" y="1665592"/>
            <a:ext cx="43804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 예측 회귀모델 </a:t>
            </a:r>
            <a:endParaRPr sz="1600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cxnSp>
        <p:nvCxnSpPr>
          <p:cNvPr id="423" name="Google Shape;423;p57"/>
          <p:cNvCxnSpPr/>
          <p:nvPr/>
        </p:nvCxnSpPr>
        <p:spPr>
          <a:xfrm>
            <a:off x="5934815" y="2012969"/>
            <a:ext cx="0" cy="38712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24" name="Google Shape;42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6623" y="2042658"/>
            <a:ext cx="2702772" cy="19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57"/>
          <p:cNvSpPr/>
          <p:nvPr/>
        </p:nvSpPr>
        <p:spPr>
          <a:xfrm>
            <a:off x="3753821" y="2816698"/>
            <a:ext cx="1489003" cy="861212"/>
          </a:xfrm>
          <a:custGeom>
            <a:avLst/>
            <a:gdLst/>
            <a:ahLst/>
            <a:cxnLst/>
            <a:rect l="l" t="t" r="r" b="b"/>
            <a:pathLst>
              <a:path w="57397" h="34366" extrusionOk="0">
                <a:moveTo>
                  <a:pt x="0" y="34366"/>
                </a:moveTo>
                <a:cubicBezTo>
                  <a:pt x="4716" y="28640"/>
                  <a:pt x="18728" y="76"/>
                  <a:pt x="28294" y="8"/>
                </a:cubicBezTo>
                <a:cubicBezTo>
                  <a:pt x="37860" y="-59"/>
                  <a:pt x="52547" y="28302"/>
                  <a:pt x="57397" y="33961"/>
                </a:cubicBezTo>
              </a:path>
            </a:pathLst>
          </a:custGeom>
          <a:noFill/>
          <a:ln w="19050" cap="flat" cmpd="sng">
            <a:solidFill>
              <a:srgbClr val="FF3737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426" name="Google Shape;426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166" y="4145087"/>
            <a:ext cx="2451380" cy="159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9011" y="4145098"/>
            <a:ext cx="2660383" cy="15981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FCF2B4F-8C00-46C8-9C6D-7163A4C389C8}"/>
              </a:ext>
            </a:extLst>
          </p:cNvPr>
          <p:cNvGrpSpPr/>
          <p:nvPr/>
        </p:nvGrpSpPr>
        <p:grpSpPr>
          <a:xfrm>
            <a:off x="765675" y="2171451"/>
            <a:ext cx="2105663" cy="1556627"/>
            <a:chOff x="4667701" y="1513071"/>
            <a:chExt cx="1579247" cy="1061336"/>
          </a:xfrm>
        </p:grpSpPr>
        <p:grpSp>
          <p:nvGrpSpPr>
            <p:cNvPr id="429" name="Google Shape;429;p57"/>
            <p:cNvGrpSpPr/>
            <p:nvPr/>
          </p:nvGrpSpPr>
          <p:grpSpPr>
            <a:xfrm>
              <a:off x="4667701" y="1513071"/>
              <a:ext cx="1574842" cy="1061336"/>
              <a:chOff x="9213825" y="722150"/>
              <a:chExt cx="2321749" cy="1564700"/>
            </a:xfrm>
          </p:grpSpPr>
          <p:pic>
            <p:nvPicPr>
              <p:cNvPr id="430" name="Google Shape;430;p57"/>
              <p:cNvPicPr preferRelativeResize="0"/>
              <p:nvPr/>
            </p:nvPicPr>
            <p:blipFill rotWithShape="1">
              <a:blip r:embed="rId6">
                <a:alphaModFix/>
              </a:blip>
              <a:srcRect t="45515" r="68425" b="21095"/>
              <a:stretch/>
            </p:blipFill>
            <p:spPr>
              <a:xfrm>
                <a:off x="9213825" y="722150"/>
                <a:ext cx="2321749" cy="1564700"/>
              </a:xfrm>
              <a:prstGeom prst="rect">
                <a:avLst/>
              </a:prstGeom>
              <a:noFill/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431" name="Google Shape;431;p57"/>
              <p:cNvSpPr/>
              <p:nvPr/>
            </p:nvSpPr>
            <p:spPr>
              <a:xfrm>
                <a:off x="11352659" y="803001"/>
                <a:ext cx="181499" cy="14610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2" name="Google Shape;432;p57"/>
              <p:cNvSpPr/>
              <p:nvPr/>
            </p:nvSpPr>
            <p:spPr>
              <a:xfrm>
                <a:off x="11351132" y="1153201"/>
                <a:ext cx="181499" cy="14610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433" name="Google Shape;433;p57"/>
              <p:cNvSpPr/>
              <p:nvPr/>
            </p:nvSpPr>
            <p:spPr>
              <a:xfrm>
                <a:off x="11353940" y="1861131"/>
                <a:ext cx="181500" cy="1461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FC1B71E-0288-4BDB-8F50-2E7AA5D04037}"/>
                </a:ext>
              </a:extLst>
            </p:cNvPr>
            <p:cNvSpPr/>
            <p:nvPr/>
          </p:nvSpPr>
          <p:spPr>
            <a:xfrm>
              <a:off x="4672227" y="2254321"/>
              <a:ext cx="1574721" cy="158799"/>
            </a:xfrm>
            <a:prstGeom prst="rect">
              <a:avLst/>
            </a:prstGeom>
            <a:solidFill>
              <a:srgbClr val="FF0000">
                <a:alpha val="3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43F192F-D974-419C-B552-F94C4BD891E4}"/>
                </a:ext>
              </a:extLst>
            </p:cNvPr>
            <p:cNvSpPr/>
            <p:nvPr/>
          </p:nvSpPr>
          <p:spPr>
            <a:xfrm>
              <a:off x="4669623" y="2404083"/>
              <a:ext cx="1574721" cy="161035"/>
            </a:xfrm>
            <a:prstGeom prst="rect">
              <a:avLst/>
            </a:prstGeom>
            <a:solidFill>
              <a:srgbClr val="00B050">
                <a:alpha val="3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3C0DE520-460A-4DB7-848B-AF98EB40FC9F}"/>
                </a:ext>
              </a:extLst>
            </p:cNvPr>
            <p:cNvSpPr/>
            <p:nvPr/>
          </p:nvSpPr>
          <p:spPr>
            <a:xfrm>
              <a:off x="4667703" y="1756576"/>
              <a:ext cx="1574721" cy="498053"/>
            </a:xfrm>
            <a:prstGeom prst="rect">
              <a:avLst/>
            </a:prstGeom>
            <a:solidFill>
              <a:schemeClr val="accent4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</p:grp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ACF3D18-A947-4BE1-9994-6952EB3B8C5F}"/>
              </a:ext>
            </a:extLst>
          </p:cNvPr>
          <p:cNvCxnSpPr>
            <a:cxnSpLocks/>
          </p:cNvCxnSpPr>
          <p:nvPr/>
        </p:nvCxnSpPr>
        <p:spPr>
          <a:xfrm>
            <a:off x="4502173" y="2565059"/>
            <a:ext cx="0" cy="1094259"/>
          </a:xfrm>
          <a:prstGeom prst="line">
            <a:avLst/>
          </a:prstGeom>
          <a:ln w="15875">
            <a:solidFill>
              <a:srgbClr val="FF3737">
                <a:alpha val="65000"/>
              </a:srgb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39FC7E46-798E-4897-B18D-3F279B1D5CBA}"/>
              </a:ext>
            </a:extLst>
          </p:cNvPr>
          <p:cNvSpPr/>
          <p:nvPr/>
        </p:nvSpPr>
        <p:spPr>
          <a:xfrm rot="16200000">
            <a:off x="2779099" y="2839780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</a:t>
            </a:r>
            <a:endParaRPr lang="en-US" altLang="ko-KR" sz="800" b="1">
              <a:solidFill>
                <a:schemeClr val="tx1">
                  <a:lumMod val="65000"/>
                  <a:lumOff val="3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0E4B8CB-2EF1-4F04-AC86-1BA96CD0E923}"/>
              </a:ext>
            </a:extLst>
          </p:cNvPr>
          <p:cNvSpPr/>
          <p:nvPr/>
        </p:nvSpPr>
        <p:spPr>
          <a:xfrm rot="16200000">
            <a:off x="229098" y="4767477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0B9B74-79DE-4B25-BC06-62B442D7C783}"/>
              </a:ext>
            </a:extLst>
          </p:cNvPr>
          <p:cNvSpPr txBox="1"/>
          <p:nvPr/>
        </p:nvSpPr>
        <p:spPr>
          <a:xfrm>
            <a:off x="430992" y="3402965"/>
            <a:ext cx="4364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b="1">
                <a:solidFill>
                  <a:srgbClr val="00B050"/>
                </a:solidFill>
              </a:rPr>
              <a:t>a</a:t>
            </a:r>
            <a:endParaRPr lang="ko-KR" altLang="en-US" sz="1700" b="1">
              <a:solidFill>
                <a:srgbClr val="00B050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78E4FBF-15FE-4C7B-B8A0-F8BB93ED6E71}"/>
              </a:ext>
            </a:extLst>
          </p:cNvPr>
          <p:cNvSpPr/>
          <p:nvPr/>
        </p:nvSpPr>
        <p:spPr>
          <a:xfrm rot="16200000">
            <a:off x="2788890" y="4773482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eaVert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5746FEF-83A3-4FEB-B537-0AEFA9FC9779}"/>
              </a:ext>
            </a:extLst>
          </p:cNvPr>
          <p:cNvSpPr txBox="1"/>
          <p:nvPr/>
        </p:nvSpPr>
        <p:spPr>
          <a:xfrm>
            <a:off x="424401" y="3179446"/>
            <a:ext cx="43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>
                <a:solidFill>
                  <a:srgbClr val="FF6969"/>
                </a:solidFill>
              </a:rPr>
              <a:t>b</a:t>
            </a:r>
            <a:endParaRPr lang="ko-KR" altLang="en-US" sz="1600" b="1">
              <a:solidFill>
                <a:srgbClr val="FF6969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5193C46-8818-4987-AE9A-8E3671419EE3}"/>
              </a:ext>
            </a:extLst>
          </p:cNvPr>
          <p:cNvSpPr txBox="1"/>
          <p:nvPr/>
        </p:nvSpPr>
        <p:spPr>
          <a:xfrm>
            <a:off x="406229" y="2677115"/>
            <a:ext cx="436400" cy="410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67" b="1">
                <a:solidFill>
                  <a:srgbClr val="FFC000"/>
                </a:solidFill>
              </a:rPr>
              <a:t>c</a:t>
            </a:r>
            <a:endParaRPr lang="ko-KR" altLang="en-US" sz="2067" b="1">
              <a:solidFill>
                <a:srgbClr val="FFC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Google Shape;416;p57">
                <a:extLst>
                  <a:ext uri="{FF2B5EF4-FFF2-40B4-BE49-F238E27FC236}">
                    <a16:creationId xmlns:a16="http://schemas.microsoft.com/office/drawing/2014/main" id="{0E208FD2-6413-427D-AD7C-19ED924974EA}"/>
                  </a:ext>
                </a:extLst>
              </p:cNvPr>
              <p:cNvSpPr/>
              <p:nvPr/>
            </p:nvSpPr>
            <p:spPr>
              <a:xfrm>
                <a:off x="3477664" y="2180621"/>
                <a:ext cx="1571856" cy="2516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spcFirstLastPara="1" wrap="square" lIns="90000" tIns="45000" rIns="90000" bIns="45000" anchor="t" anchorCtr="0">
                <a:noAutofit/>
              </a:bodyPr>
              <a:lstStyle/>
              <a:p>
                <a:r>
                  <a:rPr lang="en-US" sz="1467" b="1">
                    <a:solidFill>
                      <a:srgbClr val="3F3F3F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y </a:t>
                </a:r>
                <a14:m>
                  <m:oMath xmlns:m="http://schemas.openxmlformats.org/officeDocument/2006/math">
                    <m:r>
                      <a:rPr lang="en-US" sz="1467" b="1" i="1">
                        <a:solidFill>
                          <a:srgbClr val="3F3F3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467" b="1" i="1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𝒂</m:t>
                    </m:r>
                    <m:sSup>
                      <m:sSupPr>
                        <m:ctrlPr>
                          <a:rPr lang="en-US" sz="1467" b="1" i="1">
                            <a:solidFill>
                              <a:srgbClr val="3F3F3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67" b="1" i="1">
                            <a:solidFill>
                              <a:srgbClr val="3F3F3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sz="1467" b="1" i="1">
                            <a:solidFill>
                              <a:srgbClr val="3F3F3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1467" b="1">
                    <a:solidFill>
                      <a:srgbClr val="3F3F3F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Arial"/>
                  </a:rPr>
                  <a:t> + </a:t>
                </a:r>
                <a:r>
                  <a:rPr lang="en-US" sz="1467" b="1">
                    <a:solidFill>
                      <a:srgbClr val="FF6969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Arial"/>
                  </a:rPr>
                  <a:t>b</a:t>
                </a:r>
                <a:r>
                  <a:rPr lang="en-US" sz="1467" b="1">
                    <a:solidFill>
                      <a:srgbClr val="3F3F3F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Arial"/>
                  </a:rPr>
                  <a:t>x + </a:t>
                </a:r>
                <a:r>
                  <a:rPr lang="en-US" sz="1667" b="1">
                    <a:solidFill>
                      <a:srgbClr val="F6BB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sym typeface="Arial"/>
                  </a:rPr>
                  <a:t>c</a:t>
                </a:r>
                <a:endParaRPr sz="1667" b="1">
                  <a:solidFill>
                    <a:srgbClr val="F6BB0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sym typeface="Arial"/>
                </a:endParaRPr>
              </a:p>
            </p:txBody>
          </p:sp>
        </mc:Choice>
        <mc:Fallback xmlns="">
          <p:sp>
            <p:nvSpPr>
              <p:cNvPr id="43" name="Google Shape;416;p57">
                <a:extLst>
                  <a:ext uri="{FF2B5EF4-FFF2-40B4-BE49-F238E27FC236}">
                    <a16:creationId xmlns:a16="http://schemas.microsoft.com/office/drawing/2014/main" id="{0E208FD2-6413-427D-AD7C-19ED924974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7664" y="2180621"/>
                <a:ext cx="1571856" cy="251660"/>
              </a:xfrm>
              <a:prstGeom prst="rect">
                <a:avLst/>
              </a:prstGeom>
              <a:blipFill>
                <a:blip r:embed="rId7"/>
                <a:stretch>
                  <a:fillRect l="-1550" t="-9756" r="-775" b="-7317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직사각형 43">
            <a:extLst>
              <a:ext uri="{FF2B5EF4-FFF2-40B4-BE49-F238E27FC236}">
                <a16:creationId xmlns:a16="http://schemas.microsoft.com/office/drawing/2014/main" id="{38DE9FE8-A1D3-40AE-A3E3-8D71D0592F01}"/>
              </a:ext>
            </a:extLst>
          </p:cNvPr>
          <p:cNvSpPr/>
          <p:nvPr/>
        </p:nvSpPr>
        <p:spPr>
          <a:xfrm>
            <a:off x="4161967" y="3879033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 령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F76A61D-9EFE-4956-B193-A7CDE011D325}"/>
              </a:ext>
            </a:extLst>
          </p:cNvPr>
          <p:cNvSpPr/>
          <p:nvPr/>
        </p:nvSpPr>
        <p:spPr>
          <a:xfrm>
            <a:off x="1366802" y="5638690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 령 대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FCAB9B7-4E6A-491B-B7CA-CC2729AC29FD}"/>
              </a:ext>
            </a:extLst>
          </p:cNvPr>
          <p:cNvSpPr/>
          <p:nvPr/>
        </p:nvSpPr>
        <p:spPr>
          <a:xfrm>
            <a:off x="4225945" y="5630397"/>
            <a:ext cx="672711" cy="1842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8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 령 대</a:t>
            </a:r>
          </a:p>
        </p:txBody>
      </p:sp>
      <p:sp>
        <p:nvSpPr>
          <p:cNvPr id="51" name="Google Shape;398;p56">
            <a:extLst>
              <a:ext uri="{FF2B5EF4-FFF2-40B4-BE49-F238E27FC236}">
                <a16:creationId xmlns:a16="http://schemas.microsoft.com/office/drawing/2014/main" id="{B0DB00F9-7009-48A0-93BC-3FBFE0099901}"/>
              </a:ext>
            </a:extLst>
          </p:cNvPr>
          <p:cNvSpPr txBox="1"/>
          <p:nvPr/>
        </p:nvSpPr>
        <p:spPr>
          <a:xfrm>
            <a:off x="678469" y="3711139"/>
            <a:ext cx="2184335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회귀모델 회귀계수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CustomShape 1">
                <a:extLst>
                  <a:ext uri="{FF2B5EF4-FFF2-40B4-BE49-F238E27FC236}">
                    <a16:creationId xmlns:a16="http://schemas.microsoft.com/office/drawing/2014/main" id="{705BB6BC-85DA-4DD4-A092-48A6F53ABF41}"/>
                  </a:ext>
                </a:extLst>
              </p:cNvPr>
              <p:cNvSpPr/>
              <p:nvPr/>
            </p:nvSpPr>
            <p:spPr>
              <a:xfrm>
                <a:off x="6039117" y="2543155"/>
                <a:ext cx="5746655" cy="256135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120000" tIns="60000" rIns="120000" bIns="60000"/>
              <a:lstStyle/>
              <a:p>
                <a:pPr>
                  <a:lnSpc>
                    <a:spcPct val="100000"/>
                  </a:lnSpc>
                </a:pP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*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매출에 큰 영향을 미치는 고객층 특정 위한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,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ko-KR" altLang="en-US" sz="1400" b="1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구매금액 예측 회귀모델</a:t>
                </a:r>
                <a:br>
                  <a:rPr lang="en-US" altLang="ko-KR" sz="1400" b="1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endParaRPr lang="en-US" altLang="ko-KR" sz="133" b="1" spc="-1">
                  <a:solidFill>
                    <a:schemeClr val="tx1">
                      <a:lumMod val="75000"/>
                      <a:lumOff val="25000"/>
                    </a:schemeClr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  </a:t>
                </a:r>
                <a:r>
                  <a:rPr lang="en-US" altLang="ko-KR" sz="1333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-&gt;  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[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]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변수의 회귀계수가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양수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.  “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연령이 높을수록 구매금액이 높다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”</a:t>
                </a:r>
                <a:br>
                  <a:rPr lang="en-US" altLang="ko-KR" sz="1333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b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*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연령대별 총매출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,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평균매출 추이 그래프 분석 결과 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:</a:t>
                </a:r>
                <a:b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endParaRPr lang="en-US" altLang="ko-KR" sz="133" spc="-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  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-&gt;  “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연령이 높을수록 구매금액이 높다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” 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명제 성립되지 않음</a:t>
                </a:r>
                <a:endParaRPr lang="en-US" altLang="ko-KR" sz="1333" b="1" spc="-1">
                  <a:solidFill>
                    <a:srgbClr val="0153D9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pPr>
                  <a:lnSpc>
                    <a:spcPct val="100000"/>
                  </a:lnSpc>
                </a:pPr>
                <a:endParaRPr lang="en-US" altLang="ko-KR" sz="1400" spc="-1">
                  <a:solidFill>
                    <a:schemeClr val="tx1">
                      <a:lumMod val="75000"/>
                      <a:lumOff val="25000"/>
                    </a:schemeClr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*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구매금액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(y)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과 연령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(x)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사이의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관계를 이차함수로 표현하기 위해</a:t>
                </a:r>
                <a:b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br>
                  <a:rPr lang="en-US" altLang="ko-KR" sz="267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</a:b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  </a:t>
                </a:r>
                <a:r>
                  <a:rPr lang="en-US" altLang="ko-KR" sz="1333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-&gt;  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[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]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값을 제곱한 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[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연령</a:t>
                </a:r>
                <a:r>
                  <a:rPr lang="en-US" altLang="ko-KR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sq] </a:t>
                </a:r>
                <a:r>
                  <a:rPr lang="ko-KR" altLang="en-US" sz="1333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변수 사용</a:t>
                </a:r>
                <a:endParaRPr lang="en-US" altLang="ko-KR" sz="1333" spc="-1">
                  <a:solidFill>
                    <a:srgbClr val="0153D9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  <a:p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* </a:t>
                </a:r>
                <a:r>
                  <a:rPr lang="ko-KR" altLang="en-US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구매금액의 최댓점에 해당되는 연령을 계산</a:t>
                </a:r>
                <a:r>
                  <a:rPr lang="en-US" altLang="ko-KR" sz="1400" spc="-1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: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2133" i="1" spc="-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이롭게 바탕체 OTF Medium" panose="020B0600000101010101" pitchFamily="34" charset="-127"/>
                          </a:rPr>
                        </m:ctrlPr>
                      </m:fPr>
                      <m:num>
                        <m:r>
                          <a:rPr lang="en-US" altLang="ko-KR" sz="2133" b="1" i="1" spc="-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이롭게 바탕체 OTF Medium" panose="020B0600000101010101" pitchFamily="34" charset="-127"/>
                          </a:rPr>
                          <m:t>𝒂</m:t>
                        </m:r>
                      </m:num>
                      <m:den>
                        <m:r>
                          <a:rPr lang="en-US" altLang="ko-KR" sz="2133" i="1" spc="-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  <a:ea typeface="이롭게 바탕체 OTF Medium" panose="020B0600000101010101" pitchFamily="34" charset="-127"/>
                          </a:rPr>
                          <m:t>−2</m:t>
                        </m:r>
                        <m:r>
                          <a:rPr lang="en-US" altLang="ko-KR" sz="2133" b="1" i="1" spc="-1">
                            <a:solidFill>
                              <a:srgbClr val="FF6969"/>
                            </a:solidFill>
                            <a:latin typeface="Cambria Math" panose="02040503050406030204" pitchFamily="18" charset="0"/>
                            <a:ea typeface="이롭게 바탕체 OTF Medium" panose="020B0600000101010101" pitchFamily="34" charset="-127"/>
                          </a:rPr>
                          <m:t>𝒃</m:t>
                        </m:r>
                      </m:den>
                    </m:f>
                  </m:oMath>
                </a14:m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 = </a:t>
                </a:r>
                <a:r>
                  <a:rPr lang="ko-KR" altLang="en-US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en-US" altLang="ko-KR" sz="1400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60.95 </a:t>
                </a:r>
                <a:r>
                  <a:rPr lang="ko-KR" altLang="en-US" sz="1400" b="1" spc="-1">
                    <a:solidFill>
                      <a:srgbClr val="0153D9"/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세</a:t>
                </a: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ko-KR" altLang="en-US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  <a:r>
                  <a:rPr lang="en-US" altLang="ko-KR" sz="1400" spc="-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rPr>
                  <a:t> </a:t>
                </a:r>
              </a:p>
              <a:p>
                <a:pPr>
                  <a:lnSpc>
                    <a:spcPct val="100000"/>
                  </a:lnSpc>
                </a:pPr>
                <a:endParaRPr lang="en-US" altLang="ko-KR" sz="1400" spc="-1">
                  <a:solidFill>
                    <a:schemeClr val="tx1">
                      <a:lumMod val="75000"/>
                      <a:lumOff val="25000"/>
                    </a:schemeClr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endParaRPr>
              </a:p>
            </p:txBody>
          </p:sp>
        </mc:Choice>
        <mc:Fallback xmlns="">
          <p:sp>
            <p:nvSpPr>
              <p:cNvPr id="52" name="CustomShape 1">
                <a:extLst>
                  <a:ext uri="{FF2B5EF4-FFF2-40B4-BE49-F238E27FC236}">
                    <a16:creationId xmlns:a16="http://schemas.microsoft.com/office/drawing/2014/main" id="{705BB6BC-85DA-4DD4-A092-48A6F53ABF4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9117" y="2543155"/>
                <a:ext cx="5746655" cy="256135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Google Shape;398;p56">
            <a:extLst>
              <a:ext uri="{FF2B5EF4-FFF2-40B4-BE49-F238E27FC236}">
                <a16:creationId xmlns:a16="http://schemas.microsoft.com/office/drawing/2014/main" id="{EC9A2426-4D36-4D07-8B1B-840376AB7E59}"/>
              </a:ext>
            </a:extLst>
          </p:cNvPr>
          <p:cNvSpPr txBox="1"/>
          <p:nvPr/>
        </p:nvSpPr>
        <p:spPr>
          <a:xfrm>
            <a:off x="682827" y="5724752"/>
            <a:ext cx="5142443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연령대별 총매출                                 </a:t>
            </a:r>
            <a:r>
              <a:rPr lang="ko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연령대별 평균 매출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32C8D81-2AB0-4968-9B58-B81C7995995B}"/>
              </a:ext>
            </a:extLst>
          </p:cNvPr>
          <p:cNvSpPr/>
          <p:nvPr/>
        </p:nvSpPr>
        <p:spPr>
          <a:xfrm>
            <a:off x="9662161" y="4361865"/>
            <a:ext cx="1626345" cy="542327"/>
          </a:xfrm>
          <a:prstGeom prst="round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6" name="CustomShape 1">
            <a:extLst>
              <a:ext uri="{FF2B5EF4-FFF2-40B4-BE49-F238E27FC236}">
                <a16:creationId xmlns:a16="http://schemas.microsoft.com/office/drawing/2014/main" id="{F3FC17F0-C494-4C6A-BB7B-BFF3B46817DB}"/>
              </a:ext>
            </a:extLst>
          </p:cNvPr>
          <p:cNvSpPr/>
          <p:nvPr/>
        </p:nvSpPr>
        <p:spPr>
          <a:xfrm>
            <a:off x="6039117" y="5281234"/>
            <a:ext cx="5746655" cy="12280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/>
          <a:lstStyle/>
          <a:p>
            <a:pPr>
              <a:lnSpc>
                <a:spcPct val="100000"/>
              </a:lnSpc>
            </a:pP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40</a:t>
            </a:r>
            <a:r>
              <a:rPr lang="ko-KR" altLang="en-US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</a:t>
            </a:r>
            <a:r>
              <a:rPr lang="ko-KR" altLang="en-US" sz="1400" b="1" spc="-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평균 매출에 비해 높은 총매출 경향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잦은 방문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+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많은 고객수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b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533" spc="-1">
                <a:solidFill>
                  <a:srgbClr val="0070C0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en-US" altLang="ko-KR" sz="267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-KR" sz="1400" spc="-1">
                <a:solidFill>
                  <a:schemeClr val="tx1">
                    <a:lumMod val="75000"/>
                    <a:lumOff val="2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* </a:t>
            </a:r>
            <a:r>
              <a:rPr lang="en-US" altLang="ko-KR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50</a:t>
            </a:r>
            <a:r>
              <a:rPr lang="ko-KR" altLang="en-US" sz="1400" b="1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 </a:t>
            </a:r>
            <a:r>
              <a:rPr lang="ko-KR" altLang="en-US" sz="1400" spc="-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-KR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 </a:t>
            </a:r>
            <a:r>
              <a:rPr lang="ko-KR" altLang="en-US" sz="1400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평균 매출과 총매출 모두 높은 고객</a:t>
            </a:r>
            <a:endParaRPr lang="en-US" sz="1400" spc="-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422" name="Google Shape;422;p57"/>
          <p:cNvCxnSpPr>
            <a:cxnSpLocks/>
          </p:cNvCxnSpPr>
          <p:nvPr/>
        </p:nvCxnSpPr>
        <p:spPr>
          <a:xfrm>
            <a:off x="6235874" y="5124829"/>
            <a:ext cx="5224606" cy="0"/>
          </a:xfrm>
          <a:prstGeom prst="straightConnector1">
            <a:avLst/>
          </a:prstGeom>
          <a:noFill/>
          <a:ln w="38100" cap="flat" cmpd="sng">
            <a:solidFill>
              <a:schemeClr val="bg2">
                <a:lumMod val="50000"/>
              </a:schemeClr>
            </a:solidFill>
            <a:prstDash val="dot"/>
            <a:miter lim="800000"/>
            <a:headEnd type="none" w="sm" len="sm"/>
            <a:tailEnd type="none" w="sm" len="sm"/>
          </a:ln>
        </p:spPr>
      </p:cxnSp>
      <p:sp>
        <p:nvSpPr>
          <p:cNvPr id="58" name="CustomShape 8">
            <a:extLst>
              <a:ext uri="{FF2B5EF4-FFF2-40B4-BE49-F238E27FC236}">
                <a16:creationId xmlns:a16="http://schemas.microsoft.com/office/drawing/2014/main" id="{7051AEEC-B092-4252-BDAE-08149474C95E}"/>
              </a:ext>
            </a:extLst>
          </p:cNvPr>
          <p:cNvSpPr/>
          <p:nvPr/>
        </p:nvSpPr>
        <p:spPr>
          <a:xfrm>
            <a:off x="6170277" y="2063254"/>
            <a:ext cx="5422281" cy="333977"/>
          </a:xfrm>
          <a:prstGeom prst="roundRect">
            <a:avLst>
              <a:gd name="adj" fmla="val 19094"/>
            </a:avLst>
          </a:prstGeom>
          <a:solidFill>
            <a:srgbClr val="BDD7F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24000" rIns="120000" bIns="0"/>
          <a:lstStyle/>
          <a:p>
            <a:pPr algn="ctr">
              <a:lnSpc>
                <a:spcPct val="100000"/>
              </a:lnSpc>
            </a:pPr>
            <a:r>
              <a:rPr lang="ko-KR" altLang="en-US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고객층  </a:t>
            </a:r>
            <a:r>
              <a:rPr lang="en-US" altLang="ko-KR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  40, 50, 60</a:t>
            </a:r>
            <a:r>
              <a:rPr lang="ko-KR" altLang="en-US" b="1" spc="-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</a:t>
            </a:r>
            <a:endParaRPr lang="en-US" b="1" spc="-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0" name="Google Shape;410;p57">
            <a:extLst>
              <a:ext uri="{FF2B5EF4-FFF2-40B4-BE49-F238E27FC236}">
                <a16:creationId xmlns:a16="http://schemas.microsoft.com/office/drawing/2014/main" id="{E4A1D519-6784-4480-AC70-F59A8D8F0CF1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54" name="Google Shape;410;p57">
            <a:extLst>
              <a:ext uri="{FF2B5EF4-FFF2-40B4-BE49-F238E27FC236}">
                <a16:creationId xmlns:a16="http://schemas.microsoft.com/office/drawing/2014/main" id="{F3A722FF-447F-4575-9B66-A04EAB3C0DE8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55" name="Picture 6" descr="Krakatau Posco Energy">
            <a:extLst>
              <a:ext uri="{FF2B5EF4-FFF2-40B4-BE49-F238E27FC236}">
                <a16:creationId xmlns:a16="http://schemas.microsoft.com/office/drawing/2014/main" id="{2832E144-5FA3-40B3-925D-0BF25C8B1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7" name="Google Shape;406;p57">
            <a:extLst>
              <a:ext uri="{FF2B5EF4-FFF2-40B4-BE49-F238E27FC236}">
                <a16:creationId xmlns:a16="http://schemas.microsoft.com/office/drawing/2014/main" id="{A77C0335-9898-4D7C-A376-5D8C5DF1525B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2" name="Google Shape;306;p54">
            <a:extLst>
              <a:ext uri="{FF2B5EF4-FFF2-40B4-BE49-F238E27FC236}">
                <a16:creationId xmlns:a16="http://schemas.microsoft.com/office/drawing/2014/main" id="{7F474BB8-5B25-4D3E-B44C-F39CED9B2BFD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3" name="Google Shape;307;p54">
            <a:extLst>
              <a:ext uri="{FF2B5EF4-FFF2-40B4-BE49-F238E27FC236}">
                <a16:creationId xmlns:a16="http://schemas.microsoft.com/office/drawing/2014/main" id="{6C21E7F1-E7C0-4818-904F-C63F95C5E05A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64" name="Google Shape;413;p57">
            <a:extLst>
              <a:ext uri="{FF2B5EF4-FFF2-40B4-BE49-F238E27FC236}">
                <a16:creationId xmlns:a16="http://schemas.microsoft.com/office/drawing/2014/main" id="{547491E2-FBDE-43BD-9C66-E8F37038C58B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주요 고객층 파악</a:t>
            </a:r>
            <a:endParaRPr sz="2933" b="1"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68399010-538C-4084-8EE2-F804B700E804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30C63FD-4E7F-184B-A7A2-E22850EAAF80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9" name="Google Shape;409;p57">
            <a:extLst>
              <a:ext uri="{FF2B5EF4-FFF2-40B4-BE49-F238E27FC236}">
                <a16:creationId xmlns:a16="http://schemas.microsoft.com/office/drawing/2014/main" id="{E3003FCA-168D-7B4D-A97B-8F74C2A65B2C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4</a:t>
            </a:r>
            <a:r>
              <a:rPr lang="ko-KR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9" name="Google Shape;408;p57">
            <a:extLst>
              <a:ext uri="{FF2B5EF4-FFF2-40B4-BE49-F238E27FC236}">
                <a16:creationId xmlns:a16="http://schemas.microsoft.com/office/drawing/2014/main" id="{DF2086A6-1AED-CC41-9ED8-CB19E3897467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6"/>
          <p:cNvSpPr/>
          <p:nvPr/>
        </p:nvSpPr>
        <p:spPr>
          <a:xfrm>
            <a:off x="5497533" y="4071407"/>
            <a:ext cx="6276400" cy="2185600"/>
          </a:xfrm>
          <a:prstGeom prst="roundRect">
            <a:avLst>
              <a:gd name="adj" fmla="val 4581"/>
            </a:avLst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6" name="Google Shape;366;p56"/>
          <p:cNvSpPr/>
          <p:nvPr/>
        </p:nvSpPr>
        <p:spPr>
          <a:xfrm>
            <a:off x="644933" y="4065373"/>
            <a:ext cx="4592400" cy="2185600"/>
          </a:xfrm>
          <a:prstGeom prst="roundRect">
            <a:avLst>
              <a:gd name="adj" fmla="val 3651"/>
            </a:avLst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67" name="Google Shape;367;p56"/>
          <p:cNvSpPr/>
          <p:nvPr/>
        </p:nvSpPr>
        <p:spPr>
          <a:xfrm>
            <a:off x="652767" y="1439792"/>
            <a:ext cx="11884400" cy="1086800"/>
          </a:xfrm>
          <a:prstGeom prst="roundRect">
            <a:avLst>
              <a:gd name="adj" fmla="val 8975"/>
            </a:avLst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</a:t>
            </a:r>
            <a:r>
              <a:rPr lang="ko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차 군집 분석 </a:t>
            </a:r>
            <a:r>
              <a:rPr lang="en-US" altLang="ko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r>
              <a:rPr lang="ko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물품구매비율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배송서비스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방문빈도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구매금액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goldmember,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거리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평균구매물품수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평일방문</a:t>
            </a:r>
            <a:r>
              <a:rPr lang="ko-KR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여부 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 </a:t>
            </a:r>
            <a:r>
              <a:rPr lang="ko-KR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를</a:t>
            </a:r>
            <a:b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	               </a:t>
            </a:r>
            <a:r>
              <a:rPr lang="ko" altLang="en-US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변수로 </a:t>
            </a:r>
            <a:r>
              <a:rPr lang="en-US" altLang="ko" sz="1533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K-means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Clustering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진행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 (K=5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일 때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실루엣 계수 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= 0.3935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로 최대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b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b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   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연령대를 기준으로 군집이 형성되어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(30,40,50,60,70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대 이상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다른 변수의 영향력을 알 수 없음</a:t>
            </a:r>
            <a:endParaRPr sz="1533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3" name="Google Shape;373;p56"/>
          <p:cNvSpPr/>
          <p:nvPr/>
        </p:nvSpPr>
        <p:spPr>
          <a:xfrm>
            <a:off x="539925" y="1601439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374" name="Google Shape;374;p56"/>
          <p:cNvSpPr/>
          <p:nvPr/>
        </p:nvSpPr>
        <p:spPr>
          <a:xfrm>
            <a:off x="1195196" y="2758928"/>
            <a:ext cx="6036800" cy="3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2400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grpSp>
        <p:nvGrpSpPr>
          <p:cNvPr id="376" name="Google Shape;376;p56"/>
          <p:cNvGrpSpPr/>
          <p:nvPr/>
        </p:nvGrpSpPr>
        <p:grpSpPr>
          <a:xfrm>
            <a:off x="716273" y="4214656"/>
            <a:ext cx="4365880" cy="1409157"/>
            <a:chOff x="743926" y="1766497"/>
            <a:chExt cx="7499794" cy="1583323"/>
          </a:xfrm>
        </p:grpSpPr>
        <p:cxnSp>
          <p:nvCxnSpPr>
            <p:cNvPr id="377" name="Google Shape;377;p56"/>
            <p:cNvCxnSpPr/>
            <p:nvPr/>
          </p:nvCxnSpPr>
          <p:spPr>
            <a:xfrm>
              <a:off x="743926" y="2380435"/>
              <a:ext cx="74997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p56"/>
            <p:cNvCxnSpPr/>
            <p:nvPr/>
          </p:nvCxnSpPr>
          <p:spPr>
            <a:xfrm>
              <a:off x="773720" y="2930111"/>
              <a:ext cx="7470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79" name="Google Shape;379;p56"/>
            <p:cNvSpPr/>
            <p:nvPr/>
          </p:nvSpPr>
          <p:spPr>
            <a:xfrm rot="-5400000">
              <a:off x="2192420" y="347797"/>
              <a:ext cx="122100" cy="2959500"/>
            </a:xfrm>
            <a:prstGeom prst="rightBracket">
              <a:avLst>
                <a:gd name="adj" fmla="val 833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/>
              <a:endParaRPr sz="24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0" name="Google Shape;380;p56"/>
            <p:cNvSpPr/>
            <p:nvPr/>
          </p:nvSpPr>
          <p:spPr>
            <a:xfrm rot="-5400000">
              <a:off x="6702874" y="347797"/>
              <a:ext cx="122100" cy="2959500"/>
            </a:xfrm>
            <a:prstGeom prst="rightBracket">
              <a:avLst>
                <a:gd name="adj" fmla="val 833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/>
              <a:endParaRPr sz="24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1" name="Google Shape;381;p56"/>
            <p:cNvSpPr txBox="1"/>
            <p:nvPr/>
          </p:nvSpPr>
          <p:spPr>
            <a:xfrm>
              <a:off x="1291585" y="1864244"/>
              <a:ext cx="192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ko" altLang="en-US" sz="1300" b="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신청</a:t>
              </a:r>
              <a:endParaRPr sz="13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endParaRPr>
            </a:p>
          </p:txBody>
        </p:sp>
        <p:sp>
          <p:nvSpPr>
            <p:cNvPr id="382" name="Google Shape;382;p56"/>
            <p:cNvSpPr txBox="1"/>
            <p:nvPr/>
          </p:nvSpPr>
          <p:spPr>
            <a:xfrm>
              <a:off x="5928656" y="1890102"/>
              <a:ext cx="192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ko" altLang="en-US" sz="1300" b="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미신청</a:t>
              </a:r>
              <a:endParaRPr sz="13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3" name="Google Shape;383;p56"/>
            <p:cNvSpPr txBox="1"/>
            <p:nvPr/>
          </p:nvSpPr>
          <p:spPr>
            <a:xfrm>
              <a:off x="1291585" y="2497612"/>
              <a:ext cx="192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ko" altLang="en-US" sz="1300" b="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미신청</a:t>
              </a:r>
              <a:endParaRPr sz="13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4" name="Google Shape;384;p56"/>
            <p:cNvSpPr txBox="1"/>
            <p:nvPr/>
          </p:nvSpPr>
          <p:spPr>
            <a:xfrm>
              <a:off x="5928656" y="2479673"/>
              <a:ext cx="1923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ko" altLang="en-US" sz="1300" b="1"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신청</a:t>
              </a:r>
              <a:endParaRPr sz="13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endParaRPr>
            </a:p>
          </p:txBody>
        </p:sp>
        <p:sp>
          <p:nvSpPr>
            <p:cNvPr id="385" name="Google Shape;385;p56"/>
            <p:cNvSpPr txBox="1"/>
            <p:nvPr/>
          </p:nvSpPr>
          <p:spPr>
            <a:xfrm>
              <a:off x="1383821" y="3011120"/>
              <a:ext cx="1923899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en-US" altLang="ko" sz="2000" b="1">
                  <a:solidFill>
                    <a:srgbClr val="6AA84F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rPr>
                <a:t>0</a:t>
              </a:r>
              <a:r>
                <a:rPr lang="en-US" altLang="ko" sz="2000" b="1">
                  <a:solidFill>
                    <a:srgbClr val="6AA84F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  <a:cs typeface="Arial"/>
                  <a:sym typeface="Arial"/>
                </a:rPr>
                <a:t>%</a:t>
              </a:r>
              <a:endParaRPr sz="2000" b="1">
                <a:solidFill>
                  <a:srgbClr val="6AA84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endParaRPr>
            </a:p>
          </p:txBody>
        </p:sp>
        <p:sp>
          <p:nvSpPr>
            <p:cNvPr id="386" name="Google Shape;386;p56"/>
            <p:cNvSpPr txBox="1"/>
            <p:nvPr/>
          </p:nvSpPr>
          <p:spPr>
            <a:xfrm>
              <a:off x="6014650" y="3011120"/>
              <a:ext cx="1923899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pPr algn="ctr"/>
              <a:r>
                <a:rPr lang="en-US" altLang="ko" sz="2000" b="1">
                  <a:solidFill>
                    <a:srgbClr val="6AA84F"/>
                  </a:solidFill>
                  <a:latin typeface="이롭게 바탕체 OTF Medium" panose="020B0600000101010101" pitchFamily="34" charset="-127"/>
                  <a:ea typeface="이롭게 바탕체 OTF Medium" panose="020B0600000101010101" pitchFamily="34" charset="-127"/>
                </a:rPr>
                <a:t>77%</a:t>
              </a:r>
              <a:endParaRPr sz="2000" b="1">
                <a:solidFill>
                  <a:srgbClr val="6AA84F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endParaRPr>
            </a:p>
          </p:txBody>
        </p:sp>
      </p:grpSp>
      <p:sp>
        <p:nvSpPr>
          <p:cNvPr id="387" name="Google Shape;387;p56"/>
          <p:cNvSpPr/>
          <p:nvPr/>
        </p:nvSpPr>
        <p:spPr>
          <a:xfrm>
            <a:off x="2226556" y="4250232"/>
            <a:ext cx="1336400" cy="462800"/>
          </a:xfrm>
          <a:prstGeom prst="roundRect">
            <a:avLst>
              <a:gd name="adj" fmla="val 16667"/>
            </a:avLst>
          </a:prstGeom>
          <a:solidFill>
            <a:srgbClr val="E2F0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배송서비스</a:t>
            </a:r>
            <a:endParaRPr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8" name="Google Shape;388;p56"/>
          <p:cNvSpPr/>
          <p:nvPr/>
        </p:nvSpPr>
        <p:spPr>
          <a:xfrm>
            <a:off x="2226556" y="4786919"/>
            <a:ext cx="1336400" cy="4448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</a:t>
            </a:r>
            <a:endParaRPr sz="1400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9" name="Google Shape;389;p56"/>
          <p:cNvSpPr/>
          <p:nvPr/>
        </p:nvSpPr>
        <p:spPr>
          <a:xfrm>
            <a:off x="2226556" y="5285859"/>
            <a:ext cx="1336400" cy="4448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1600" b="1">
                <a:solidFill>
                  <a:schemeClr val="bg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 </a:t>
            </a:r>
            <a:r>
              <a:rPr lang="ko" altLang="en-US" sz="1600" b="1">
                <a:solidFill>
                  <a:schemeClr val="bg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비율</a:t>
            </a:r>
            <a:endParaRPr sz="1600" b="1">
              <a:solidFill>
                <a:schemeClr val="bg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aphicFrame>
        <p:nvGraphicFramePr>
          <p:cNvPr id="390" name="Google Shape;390;p56"/>
          <p:cNvGraphicFramePr/>
          <p:nvPr/>
        </p:nvGraphicFramePr>
        <p:xfrm>
          <a:off x="5729033" y="4195421"/>
          <a:ext cx="2735467" cy="159446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846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6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4333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Gold_member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연령대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Normal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Gold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5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40대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8.016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3.09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50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5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50대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7.919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2.000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25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60대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6.797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3.111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253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1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70대 이상</a:t>
                      </a:r>
                      <a:endParaRPr sz="1100" b="1" u="none" strike="noStrike" cap="none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5.455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" sz="1100" b="0" u="none" strike="noStrike" cap="none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3.000</a:t>
                      </a:r>
                      <a:endParaRPr sz="1100"/>
                    </a:p>
                  </a:txBody>
                  <a:tcPr marL="121933" marR="121933" marT="45733" marB="45733" anchor="ctr">
                    <a:lnL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225" cap="flat" cmpd="sng">
                      <a:solidFill>
                        <a:srgbClr val="6666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1E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91" name="Google Shape;391;p5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21757" y="4152864"/>
            <a:ext cx="3090400" cy="17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6"/>
          <p:cNvSpPr txBox="1"/>
          <p:nvPr/>
        </p:nvSpPr>
        <p:spPr>
          <a:xfrm>
            <a:off x="5616768" y="5801901"/>
            <a:ext cx="74652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▲ 매장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집 사이의 평균 거리                              </a:t>
            </a: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현 골드멤버의 매장</a:t>
            </a:r>
            <a:r>
              <a:rPr lang="en-US" altLang="ko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</a:t>
            </a:r>
            <a:r>
              <a:rPr lang="ko" altLang="en-US" sz="1200">
                <a:solidFill>
                  <a:schemeClr val="dk1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집 거리 및 방문횟수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96" name="Google Shape;396;p56"/>
          <p:cNvSpPr/>
          <p:nvPr/>
        </p:nvSpPr>
        <p:spPr>
          <a:xfrm>
            <a:off x="678467" y="2979000"/>
            <a:ext cx="11095600" cy="577600"/>
          </a:xfrm>
          <a:prstGeom prst="roundRect">
            <a:avLst>
              <a:gd name="adj" fmla="val 8975"/>
            </a:avLst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ko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</a:t>
            </a:r>
            <a:r>
              <a:rPr lang="ko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차 군집 분석 </a:t>
            </a:r>
            <a:r>
              <a:rPr lang="en-US" altLang="ko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:</a:t>
            </a:r>
            <a:r>
              <a:rPr lang="ko" altLang="en-US" sz="20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 데이터를 연령별로 분류한 뒤</a:t>
            </a:r>
            <a:r>
              <a:rPr lang="en-US" altLang="ko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매장별 군집 분석 실시</a:t>
            </a:r>
            <a:b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br>
              <a:rPr lang="ko" altLang="en-US" sz="4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1533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   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K &gt;= 2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를 만족하고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실루엣 계수가 최대인 군집수를 선택하여 군집별 특성 파악 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선호 상품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지출액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 빈도 등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b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r>
              <a:rPr lang="ko" altLang="en-US" sz="267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endParaRPr sz="267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indent="609585">
              <a:lnSpc>
                <a:spcPct val="115000"/>
              </a:lnSpc>
            </a:pP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Gold_member :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 신청 多 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배송서비스 미신청</a:t>
            </a:r>
            <a:r>
              <a:rPr lang="en-US" altLang="ko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매장</a:t>
            </a:r>
            <a:r>
              <a:rPr lang="en-US" altLang="ko-KR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-</a:t>
            </a:r>
            <a:r>
              <a:rPr lang="ko-KR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집 거리 가까움</a:t>
            </a:r>
            <a:r>
              <a:rPr lang="en-US" altLang="ko-KR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방문 빈도 높음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b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</a:br>
            <a:endParaRPr sz="267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pPr indent="609585">
              <a:lnSpc>
                <a:spcPct val="115000"/>
              </a:lnSpc>
            </a:pP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</a:t>
            </a:r>
            <a:r>
              <a:rPr lang="ko-KR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다른 변수의 영향 미비</a:t>
            </a:r>
            <a:r>
              <a:rPr lang="en-US" altLang="ko-KR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전체 고객 중 </a:t>
            </a:r>
            <a:r>
              <a:rPr lang="en-US" altLang="ko-KR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205</a:t>
            </a:r>
            <a:r>
              <a:rPr lang="ko-KR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명으로</a:t>
            </a:r>
            <a:r>
              <a:rPr lang="en-US" altLang="ko-KR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약 </a:t>
            </a:r>
            <a:r>
              <a:rPr lang="en-US" altLang="ko-KR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1.8%.  </a:t>
            </a:r>
            <a:r>
              <a:rPr lang="ko" altLang="en-US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→  </a:t>
            </a:r>
            <a:r>
              <a:rPr lang="ko-KR" altLang="en-US" sz="1533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새로운 </a:t>
            </a:r>
            <a:r>
              <a:rPr lang="en-US" altLang="ko-KR" sz="1533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VIP</a:t>
            </a:r>
            <a:r>
              <a:rPr lang="ko-KR" altLang="en-US" sz="1533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기준이 필요</a:t>
            </a:r>
            <a:r>
              <a:rPr lang="en-US" altLang="ko-KR" sz="1533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       </a:t>
            </a:r>
            <a:endParaRPr sz="1533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97" name="Google Shape;397;p56"/>
          <p:cNvSpPr/>
          <p:nvPr/>
        </p:nvSpPr>
        <p:spPr>
          <a:xfrm>
            <a:off x="538833" y="2707120"/>
            <a:ext cx="138000" cy="13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Malgun Gothic"/>
              <a:sym typeface="Malgun Gothic"/>
            </a:endParaRPr>
          </a:p>
        </p:txBody>
      </p:sp>
      <p:sp>
        <p:nvSpPr>
          <p:cNvPr id="398" name="Google Shape;398;p56"/>
          <p:cNvSpPr txBox="1"/>
          <p:nvPr/>
        </p:nvSpPr>
        <p:spPr>
          <a:xfrm>
            <a:off x="729268" y="5804100"/>
            <a:ext cx="4565849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[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배송서비스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모바일알람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]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과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Goldmember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와의 상관관계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99" name="Google Shape;399;p56"/>
          <p:cNvSpPr/>
          <p:nvPr/>
        </p:nvSpPr>
        <p:spPr>
          <a:xfrm>
            <a:off x="7697600" y="4201240"/>
            <a:ext cx="766800" cy="1578486"/>
          </a:xfrm>
          <a:prstGeom prst="roundRect">
            <a:avLst>
              <a:gd name="adj" fmla="val 0"/>
            </a:avLst>
          </a:prstGeom>
          <a:noFill/>
          <a:ln w="28575" cap="flat" cmpd="sng">
            <a:solidFill>
              <a:srgbClr val="E0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D58ECF9-39D4-4DBD-BF94-90D9F8815E78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38" name="Google Shape;409;p57">
            <a:extLst>
              <a:ext uri="{FF2B5EF4-FFF2-40B4-BE49-F238E27FC236}">
                <a16:creationId xmlns:a16="http://schemas.microsoft.com/office/drawing/2014/main" id="{61793A4F-2C4E-451F-AA79-CE9F6CD9C53E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40" name="Google Shape;306;p54">
            <a:extLst>
              <a:ext uri="{FF2B5EF4-FFF2-40B4-BE49-F238E27FC236}">
                <a16:creationId xmlns:a16="http://schemas.microsoft.com/office/drawing/2014/main" id="{7BC0BDD8-676C-4DE1-9C86-C5E6BA79B43D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307;p54">
            <a:extLst>
              <a:ext uri="{FF2B5EF4-FFF2-40B4-BE49-F238E27FC236}">
                <a16:creationId xmlns:a16="http://schemas.microsoft.com/office/drawing/2014/main" id="{79C3582A-D872-46FD-958E-3138115A3377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2" name="Google Shape;413;p57">
            <a:extLst>
              <a:ext uri="{FF2B5EF4-FFF2-40B4-BE49-F238E27FC236}">
                <a16:creationId xmlns:a16="http://schemas.microsoft.com/office/drawing/2014/main" id="{92A73941-BF5B-47E3-BCA0-1BCFF9E7D5E6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군집 분석 </a:t>
            </a:r>
            <a:r>
              <a:rPr lang="en-US" altLang="ko-KR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_ </a:t>
            </a:r>
            <a:r>
              <a:rPr lang="ko-KR" altLang="en-US" sz="2400" b="1">
                <a:solidFill>
                  <a:schemeClr val="tx1">
                    <a:lumMod val="65000"/>
                    <a:lumOff val="3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고객의 군집별 분류</a:t>
            </a:r>
            <a:endParaRPr sz="2933" b="1">
              <a:solidFill>
                <a:schemeClr val="tx1">
                  <a:lumMod val="65000"/>
                  <a:lumOff val="3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3" name="Google Shape;408;p57">
            <a:extLst>
              <a:ext uri="{FF2B5EF4-FFF2-40B4-BE49-F238E27FC236}">
                <a16:creationId xmlns:a16="http://schemas.microsoft.com/office/drawing/2014/main" id="{B0888EFA-AD24-4F03-9504-CBD5CD421E7A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44" name="Google Shape;410;p57">
            <a:extLst>
              <a:ext uri="{FF2B5EF4-FFF2-40B4-BE49-F238E27FC236}">
                <a16:creationId xmlns:a16="http://schemas.microsoft.com/office/drawing/2014/main" id="{3B37D1D7-5403-481F-891C-9343517BEF78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45" name="Google Shape;410;p57">
            <a:extLst>
              <a:ext uri="{FF2B5EF4-FFF2-40B4-BE49-F238E27FC236}">
                <a16:creationId xmlns:a16="http://schemas.microsoft.com/office/drawing/2014/main" id="{89F0D996-9941-45D9-9682-37E42505F2B9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46" name="Picture 6" descr="Krakatau Posco Energy">
            <a:extLst>
              <a:ext uri="{FF2B5EF4-FFF2-40B4-BE49-F238E27FC236}">
                <a16:creationId xmlns:a16="http://schemas.microsoft.com/office/drawing/2014/main" id="{9CC19B50-B950-49ED-B01B-BE437DFDF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7" name="Google Shape;406;p57">
            <a:extLst>
              <a:ext uri="{FF2B5EF4-FFF2-40B4-BE49-F238E27FC236}">
                <a16:creationId xmlns:a16="http://schemas.microsoft.com/office/drawing/2014/main" id="{38044544-1847-4C37-A8A4-AC144BB7377C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C6CD1563-1B2F-4B66-8D22-FC63A524686C}"/>
              </a:ext>
            </a:extLst>
          </p:cNvPr>
          <p:cNvSpPr txBox="1"/>
          <p:nvPr/>
        </p:nvSpPr>
        <p:spPr>
          <a:xfrm>
            <a:off x="722700" y="4291890"/>
            <a:ext cx="5585732" cy="343495"/>
          </a:xfrm>
          <a:prstGeom prst="roundRect">
            <a:avLst>
              <a:gd name="adj" fmla="val 18159"/>
            </a:avLst>
          </a:prstGeom>
          <a:solidFill>
            <a:srgbClr val="BDD7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그레디언트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부스팅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모델 성능이 가장 우수</a:t>
            </a:r>
          </a:p>
        </p:txBody>
      </p:sp>
      <p:sp>
        <p:nvSpPr>
          <p:cNvPr id="33" name="Google Shape;640;p76">
            <a:extLst>
              <a:ext uri="{FF2B5EF4-FFF2-40B4-BE49-F238E27FC236}">
                <a16:creationId xmlns:a16="http://schemas.microsoft.com/office/drawing/2014/main" id="{609BF1A8-2098-4D14-AA3A-F7EFAEC9EB76}"/>
              </a:ext>
            </a:extLst>
          </p:cNvPr>
          <p:cNvSpPr/>
          <p:nvPr/>
        </p:nvSpPr>
        <p:spPr>
          <a:xfrm>
            <a:off x="715041" y="1530321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최초 </a:t>
            </a:r>
            <a:r>
              <a:rPr lang="en-US" altLang="ko-KR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</a:t>
            </a:r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 구매이력으로 </a:t>
            </a:r>
            <a:r>
              <a:rPr lang="ko-KR" altLang="en-US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기존 고객</a:t>
            </a:r>
            <a:r>
              <a:rPr lang="en-US" altLang="ko-KR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(2~8</a:t>
            </a:r>
            <a:r>
              <a:rPr lang="ko-KR" altLang="en-US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 첫 구매자</a:t>
            </a:r>
            <a:r>
              <a:rPr lang="en-US" altLang="ko-KR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구매패턴과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월평균구매금액 도출</a:t>
            </a:r>
            <a:endParaRPr lang="en-US" altLang="ko-KR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lang="en-US" altLang="ko-KR" sz="200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r>
              <a:rPr lang="en-US" altLang="ko-KR" sz="17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   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 9,10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월에 첫 방문한 고객을 신규고객이라 가정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.  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첫 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3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회 구매이력으로 월평균 매출금액 예측</a:t>
            </a:r>
            <a:endParaRPr sz="15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605;p74">
            <a:extLst>
              <a:ext uri="{FF2B5EF4-FFF2-40B4-BE49-F238E27FC236}">
                <a16:creationId xmlns:a16="http://schemas.microsoft.com/office/drawing/2014/main" id="{D2107C7B-0BBA-4E48-AEEC-43CA8BE33185}"/>
              </a:ext>
            </a:extLst>
          </p:cNvPr>
          <p:cNvSpPr/>
          <p:nvPr/>
        </p:nvSpPr>
        <p:spPr>
          <a:xfrm rot="10800000">
            <a:off x="911772" y="4690715"/>
            <a:ext cx="5135401" cy="207597"/>
          </a:xfrm>
          <a:prstGeom prst="triangle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F5F29842-3495-4DED-A6AA-295568EFF5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b="3529"/>
          <a:stretch/>
        </p:blipFill>
        <p:spPr bwMode="auto">
          <a:xfrm>
            <a:off x="6595011" y="3061748"/>
            <a:ext cx="4927345" cy="2779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표 16">
            <a:extLst>
              <a:ext uri="{FF2B5EF4-FFF2-40B4-BE49-F238E27FC236}">
                <a16:creationId xmlns:a16="http://schemas.microsoft.com/office/drawing/2014/main" id="{FFB0C65D-5A9A-4960-AD1C-5DE7E382E4D5}"/>
              </a:ext>
            </a:extLst>
          </p:cNvPr>
          <p:cNvGraphicFramePr>
            <a:graphicFrameLocks noGrp="1"/>
          </p:cNvGraphicFramePr>
          <p:nvPr/>
        </p:nvGraphicFramePr>
        <p:xfrm>
          <a:off x="711653" y="4993104"/>
          <a:ext cx="3546201" cy="853440"/>
        </p:xfrm>
        <a:graphic>
          <a:graphicData uri="http://schemas.openxmlformats.org/drawingml/2006/table">
            <a:tbl>
              <a:tblPr firstRow="1" bandRow="1"/>
              <a:tblGrid>
                <a:gridCol w="1145430">
                  <a:extLst>
                    <a:ext uri="{9D8B030D-6E8A-4147-A177-3AD203B41FA5}">
                      <a16:colId xmlns:a16="http://schemas.microsoft.com/office/drawing/2014/main" val="636783574"/>
                    </a:ext>
                  </a:extLst>
                </a:gridCol>
                <a:gridCol w="1164459">
                  <a:extLst>
                    <a:ext uri="{9D8B030D-6E8A-4147-A177-3AD203B41FA5}">
                      <a16:colId xmlns:a16="http://schemas.microsoft.com/office/drawing/2014/main" val="1035624493"/>
                    </a:ext>
                  </a:extLst>
                </a:gridCol>
                <a:gridCol w="1236312">
                  <a:extLst>
                    <a:ext uri="{9D8B030D-6E8A-4147-A177-3AD203B41FA5}">
                      <a16:colId xmlns:a16="http://schemas.microsoft.com/office/drawing/2014/main" val="1702705236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Dataset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Training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Validation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746008"/>
                  </a:ext>
                </a:extLst>
              </a:tr>
              <a:tr h="5283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Score</a:t>
                      </a:r>
                    </a:p>
                    <a:p>
                      <a:pPr algn="ctr" latinLnBrk="1"/>
                      <a:r>
                        <a:rPr lang="en-US" altLang="ko-KR" sz="1300" b="1" dirty="0"/>
                        <a:t>(R-square)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0.712</a:t>
                      </a:r>
                      <a:endParaRPr lang="ko-KR" altLang="en-US" sz="1400" dirty="0"/>
                    </a:p>
                  </a:txBody>
                  <a:tcPr marL="134112" marR="134112" marT="60960" marB="609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0.589</a:t>
                      </a:r>
                      <a:endParaRPr lang="ko-KR" altLang="en-US" sz="1400" dirty="0"/>
                    </a:p>
                  </a:txBody>
                  <a:tcPr marL="134112" marR="134112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36059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E38407A1-A48C-48E7-BACE-71BFAB6FEDE9}"/>
              </a:ext>
            </a:extLst>
          </p:cNvPr>
          <p:cNvSpPr txBox="1"/>
          <p:nvPr/>
        </p:nvSpPr>
        <p:spPr>
          <a:xfrm>
            <a:off x="6465115" y="2701836"/>
            <a:ext cx="5258468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 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(Test Set)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실제매출금액과 예측매출금액 추이 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&gt;</a:t>
            </a:r>
            <a:endParaRPr lang="ko-KR" altLang="en-US" sz="13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2A13E69-721D-40A4-834C-6DDBCE54A7CD}"/>
              </a:ext>
            </a:extLst>
          </p:cNvPr>
          <p:cNvGrpSpPr/>
          <p:nvPr/>
        </p:nvGrpSpPr>
        <p:grpSpPr>
          <a:xfrm>
            <a:off x="566017" y="2958761"/>
            <a:ext cx="5900636" cy="1305268"/>
            <a:chOff x="237963" y="2116623"/>
            <a:chExt cx="4425477" cy="97895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914DE815-E726-4573-8CCC-4D582082C73C}"/>
                </a:ext>
              </a:extLst>
            </p:cNvPr>
            <p:cNvGrpSpPr/>
            <p:nvPr/>
          </p:nvGrpSpPr>
          <p:grpSpPr>
            <a:xfrm>
              <a:off x="237963" y="2116623"/>
              <a:ext cx="4425477" cy="978951"/>
              <a:chOff x="237963" y="1981155"/>
              <a:chExt cx="4425477" cy="978951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48C51554-76C3-42D9-B5DD-DC97C93112E8}"/>
                  </a:ext>
                </a:extLst>
              </p:cNvPr>
              <p:cNvGrpSpPr/>
              <p:nvPr/>
            </p:nvGrpSpPr>
            <p:grpSpPr>
              <a:xfrm>
                <a:off x="237963" y="1981155"/>
                <a:ext cx="4425477" cy="978951"/>
                <a:chOff x="237963" y="1981155"/>
                <a:chExt cx="4425477" cy="978951"/>
              </a:xfrm>
            </p:grpSpPr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DEAD9B01-AB8D-4E26-907E-4A1D692847FF}"/>
                    </a:ext>
                  </a:extLst>
                </p:cNvPr>
                <p:cNvGrpSpPr/>
                <p:nvPr/>
              </p:nvGrpSpPr>
              <p:grpSpPr>
                <a:xfrm>
                  <a:off x="304910" y="2029488"/>
                  <a:ext cx="4256799" cy="930618"/>
                  <a:chOff x="348352" y="2952979"/>
                  <a:chExt cx="4303033" cy="930618"/>
                </a:xfrm>
              </p:grpSpPr>
              <p:pic>
                <p:nvPicPr>
                  <p:cNvPr id="1028" name="Picture 4">
                    <a:extLst>
                      <a:ext uri="{FF2B5EF4-FFF2-40B4-BE49-F238E27FC236}">
                        <a16:creationId xmlns:a16="http://schemas.microsoft.com/office/drawing/2014/main" id="{8F7D86D8-493B-45C7-97F3-12BDF565D79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1189" b="51465"/>
                  <a:stretch/>
                </p:blipFill>
                <p:spPr bwMode="auto">
                  <a:xfrm>
                    <a:off x="348352" y="2952979"/>
                    <a:ext cx="2126678" cy="89742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4">
                    <a:extLst>
                      <a:ext uri="{FF2B5EF4-FFF2-40B4-BE49-F238E27FC236}">
                        <a16:creationId xmlns:a16="http://schemas.microsoft.com/office/drawing/2014/main" id="{FC89FFE1-6AAB-41B2-9301-EE41DD18D24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51449"/>
                  <a:stretch/>
                </p:blipFill>
                <p:spPr bwMode="auto">
                  <a:xfrm>
                    <a:off x="2524707" y="2963841"/>
                    <a:ext cx="2126678" cy="919756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BA635299-6A70-4F5B-B4B9-1D4ED1319B72}"/>
                    </a:ext>
                  </a:extLst>
                </p:cNvPr>
                <p:cNvSpPr txBox="1"/>
                <p:nvPr/>
              </p:nvSpPr>
              <p:spPr>
                <a:xfrm>
                  <a:off x="237963" y="1981155"/>
                  <a:ext cx="4425477" cy="192409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MSE</a:t>
                  </a:r>
                  <a:r>
                    <a:rPr lang="ko-KR" altLang="en-US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             </a:t>
                  </a:r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RMSE</a:t>
                  </a:r>
                  <a:r>
                    <a:rPr lang="ko-KR" altLang="en-US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</a:t>
                  </a:r>
                  <a:r>
                    <a:rPr lang="en-US" altLang="ko-KR" sz="1067" b="1" dirty="0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	</a:t>
                  </a:r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   MAE                          </a:t>
                  </a:r>
                  <a:r>
                    <a:rPr lang="en-US" altLang="ko-KR" sz="1067" b="1" dirty="0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MAPE</a:t>
                  </a:r>
                  <a:endParaRPr lang="ko-KR" altLang="en-US" sz="1067" b="1" dirty="0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endParaRPr>
                </a:p>
              </p:txBody>
            </p:sp>
          </p:grpSp>
          <p:cxnSp>
            <p:nvCxnSpPr>
              <p:cNvPr id="3" name="직선 연결선 2">
                <a:extLst>
                  <a:ext uri="{FF2B5EF4-FFF2-40B4-BE49-F238E27FC236}">
                    <a16:creationId xmlns:a16="http://schemas.microsoft.com/office/drawing/2014/main" id="{A8BA0EF9-0A19-4A6B-8E72-B47B398BA032}"/>
                  </a:ext>
                </a:extLst>
              </p:cNvPr>
              <p:cNvCxnSpPr/>
              <p:nvPr/>
            </p:nvCxnSpPr>
            <p:spPr>
              <a:xfrm>
                <a:off x="348351" y="2157099"/>
                <a:ext cx="4213358" cy="0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FF80A1EE-7908-436C-8C56-6ECC5A5CC1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5955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4C9AE78E-F783-465E-A1D6-0D0891F369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55048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812C256-EB7B-43F3-9E7C-112A83917B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37678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4B404343-2B9B-44F2-8E82-6EECC39E2191}"/>
                </a:ext>
              </a:extLst>
            </p:cNvPr>
            <p:cNvCxnSpPr/>
            <p:nvPr/>
          </p:nvCxnSpPr>
          <p:spPr>
            <a:xfrm>
              <a:off x="331416" y="2151453"/>
              <a:ext cx="4213358" cy="0"/>
            </a:xfrm>
            <a:prstGeom prst="line">
              <a:avLst/>
            </a:prstGeom>
            <a:ln>
              <a:solidFill>
                <a:schemeClr val="bg2">
                  <a:lumMod val="20000"/>
                  <a:lumOff val="80000"/>
                </a:schemeClr>
              </a:solidFill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9F50754-AC5D-427B-B5BD-87C598F7CA6D}"/>
              </a:ext>
            </a:extLst>
          </p:cNvPr>
          <p:cNvSpPr txBox="1"/>
          <p:nvPr/>
        </p:nvSpPr>
        <p:spPr>
          <a:xfrm>
            <a:off x="722700" y="2686391"/>
            <a:ext cx="552354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 4</a:t>
            </a:r>
            <a:r>
              <a:rPr lang="ko-KR" altLang="en-US" sz="1333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가지 회귀 모델의 오류 및 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성능 평가 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&gt;</a:t>
            </a:r>
            <a:endParaRPr lang="ko-KR" altLang="en-US" sz="13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aphicFrame>
        <p:nvGraphicFramePr>
          <p:cNvPr id="48" name="표 16">
            <a:extLst>
              <a:ext uri="{FF2B5EF4-FFF2-40B4-BE49-F238E27FC236}">
                <a16:creationId xmlns:a16="http://schemas.microsoft.com/office/drawing/2014/main" id="{79B0E2CD-421C-488D-B923-A52670AB4B33}"/>
              </a:ext>
            </a:extLst>
          </p:cNvPr>
          <p:cNvGraphicFramePr>
            <a:graphicFrameLocks noGrp="1"/>
          </p:cNvGraphicFramePr>
          <p:nvPr/>
        </p:nvGraphicFramePr>
        <p:xfrm>
          <a:off x="4943415" y="4986571"/>
          <a:ext cx="1359943" cy="854679"/>
        </p:xfrm>
        <a:graphic>
          <a:graphicData uri="http://schemas.openxmlformats.org/drawingml/2006/table">
            <a:tbl>
              <a:tblPr firstRow="1" bandRow="1"/>
              <a:tblGrid>
                <a:gridCol w="1359943">
                  <a:extLst>
                    <a:ext uri="{9D8B030D-6E8A-4147-A177-3AD203B41FA5}">
                      <a16:colId xmlns:a16="http://schemas.microsoft.com/office/drawing/2014/main" val="1702705236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Test</a:t>
                      </a:r>
                      <a:endParaRPr lang="ko-KR" altLang="en-US" sz="1300" b="1" dirty="0"/>
                    </a:p>
                  </a:txBody>
                  <a:tcPr marL="147523" marR="147523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746008"/>
                  </a:ext>
                </a:extLst>
              </a:tr>
              <a:tr h="5295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1" dirty="0"/>
                        <a:t>0.503</a:t>
                      </a:r>
                    </a:p>
                  </a:txBody>
                  <a:tcPr marL="147523" marR="147523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360594"/>
                  </a:ext>
                </a:extLst>
              </a:tr>
            </a:tbl>
          </a:graphicData>
        </a:graphic>
      </p:graphicFrame>
      <p:sp>
        <p:nvSpPr>
          <p:cNvPr id="31" name="Google Shape;632;p76">
            <a:extLst>
              <a:ext uri="{FF2B5EF4-FFF2-40B4-BE49-F238E27FC236}">
                <a16:creationId xmlns:a16="http://schemas.microsoft.com/office/drawing/2014/main" id="{C743E0FD-E68B-420E-94F9-16A623994448}"/>
              </a:ext>
            </a:extLst>
          </p:cNvPr>
          <p:cNvSpPr/>
          <p:nvPr/>
        </p:nvSpPr>
        <p:spPr>
          <a:xfrm>
            <a:off x="539924" y="2659122"/>
            <a:ext cx="11163055" cy="3626685"/>
          </a:xfrm>
          <a:prstGeom prst="roundRect">
            <a:avLst>
              <a:gd name="adj" fmla="val 4060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36" name="Google Shape;655;p76">
            <a:extLst>
              <a:ext uri="{FF2B5EF4-FFF2-40B4-BE49-F238E27FC236}">
                <a16:creationId xmlns:a16="http://schemas.microsoft.com/office/drawing/2014/main" id="{ED70AC1B-377B-4A15-A4F6-F4A0844CD387}"/>
              </a:ext>
            </a:extLst>
          </p:cNvPr>
          <p:cNvCxnSpPr>
            <a:cxnSpLocks/>
          </p:cNvCxnSpPr>
          <p:nvPr/>
        </p:nvCxnSpPr>
        <p:spPr>
          <a:xfrm>
            <a:off x="6454497" y="2937469"/>
            <a:ext cx="0" cy="320378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CA2A5DD-DB19-4A47-91BB-EB11C9B427B6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409;p57">
            <a:extLst>
              <a:ext uri="{FF2B5EF4-FFF2-40B4-BE49-F238E27FC236}">
                <a16:creationId xmlns:a16="http://schemas.microsoft.com/office/drawing/2014/main" id="{5900EB65-E36B-429D-B3CB-07278E0C9978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6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Google Shape;306;p54">
            <a:extLst>
              <a:ext uri="{FF2B5EF4-FFF2-40B4-BE49-F238E27FC236}">
                <a16:creationId xmlns:a16="http://schemas.microsoft.com/office/drawing/2014/main" id="{ECA2C8C5-6441-42CB-A76F-83259FA7A629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8" name="Google Shape;307;p54">
            <a:extLst>
              <a:ext uri="{FF2B5EF4-FFF2-40B4-BE49-F238E27FC236}">
                <a16:creationId xmlns:a16="http://schemas.microsoft.com/office/drawing/2014/main" id="{22551D52-EDA8-48CE-8723-D35923D68B8D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" name="Google Shape;413;p57">
            <a:extLst>
              <a:ext uri="{FF2B5EF4-FFF2-40B4-BE49-F238E27FC236}">
                <a16:creationId xmlns:a16="http://schemas.microsoft.com/office/drawing/2014/main" id="{7FDA392B-2E70-4128-AF6E-74C2307ABE1C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매출 예측 모델 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0" name="Google Shape;410;p57">
            <a:extLst>
              <a:ext uri="{FF2B5EF4-FFF2-40B4-BE49-F238E27FC236}">
                <a16:creationId xmlns:a16="http://schemas.microsoft.com/office/drawing/2014/main" id="{0DCF64EA-0F25-4447-98B2-50D79DA12F6A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61" name="Google Shape;410;p57">
            <a:extLst>
              <a:ext uri="{FF2B5EF4-FFF2-40B4-BE49-F238E27FC236}">
                <a16:creationId xmlns:a16="http://schemas.microsoft.com/office/drawing/2014/main" id="{273EF209-29D5-4D5D-863D-AA53D29823B0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62" name="Picture 6" descr="Krakatau Posco Energy">
            <a:extLst>
              <a:ext uri="{FF2B5EF4-FFF2-40B4-BE49-F238E27FC236}">
                <a16:creationId xmlns:a16="http://schemas.microsoft.com/office/drawing/2014/main" id="{3D4581D6-122C-4D1F-A914-7CFCE4EBA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3" name="Google Shape;406;p57">
            <a:extLst>
              <a:ext uri="{FF2B5EF4-FFF2-40B4-BE49-F238E27FC236}">
                <a16:creationId xmlns:a16="http://schemas.microsoft.com/office/drawing/2014/main" id="{9BB186E7-979A-47B1-863C-F2DB8F3D496B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580B632-23A6-47F4-B079-1EFC50970DBA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Google Shape;640;p76">
            <a:extLst>
              <a:ext uri="{FF2B5EF4-FFF2-40B4-BE49-F238E27FC236}">
                <a16:creationId xmlns:a16="http://schemas.microsoft.com/office/drawing/2014/main" id="{08DB5228-B5FB-4510-8616-D92C4001D027}"/>
              </a:ext>
            </a:extLst>
          </p:cNvPr>
          <p:cNvSpPr/>
          <p:nvPr/>
        </p:nvSpPr>
        <p:spPr>
          <a:xfrm>
            <a:off x="715041" y="220967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다중선형회귀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의사결정나무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랜덤포레스트회귀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그레디언트 부스팅 회귀 모델을 이용한 성능 평가 진행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7C3570C-1745-4B57-A3E0-4449DB47C6C2}"/>
              </a:ext>
            </a:extLst>
          </p:cNvPr>
          <p:cNvSpPr/>
          <p:nvPr/>
        </p:nvSpPr>
        <p:spPr>
          <a:xfrm>
            <a:off x="539925" y="2314299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75026C62-C9FA-4E2A-B791-1CA6B9DE4400}"/>
              </a:ext>
            </a:extLst>
          </p:cNvPr>
          <p:cNvSpPr/>
          <p:nvPr/>
        </p:nvSpPr>
        <p:spPr>
          <a:xfrm>
            <a:off x="4429093" y="5281783"/>
            <a:ext cx="364312" cy="25652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F91E39F-18C1-421D-9CCD-5C0A02A6B211}"/>
              </a:ext>
            </a:extLst>
          </p:cNvPr>
          <p:cNvSpPr/>
          <p:nvPr/>
        </p:nvSpPr>
        <p:spPr>
          <a:xfrm>
            <a:off x="10011198" y="1566055"/>
            <a:ext cx="978017" cy="236465"/>
          </a:xfrm>
          <a:prstGeom prst="roundRect">
            <a:avLst/>
          </a:prstGeom>
          <a:solidFill>
            <a:srgbClr val="015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Train Set</a:t>
            </a:r>
            <a:endParaRPr lang="ko-KR" altLang="en-US" sz="1200"/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99873014-8FEC-44F2-B61D-722E4999037E}"/>
              </a:ext>
            </a:extLst>
          </p:cNvPr>
          <p:cNvSpPr/>
          <p:nvPr/>
        </p:nvSpPr>
        <p:spPr>
          <a:xfrm>
            <a:off x="10011198" y="1855100"/>
            <a:ext cx="978017" cy="236465"/>
          </a:xfrm>
          <a:prstGeom prst="roundRect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Test  Set</a:t>
            </a:r>
            <a:endParaRPr lang="ko-KR" altLang="en-US" sz="120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B9D40C7-DE59-4652-B019-868450206ABB}"/>
              </a:ext>
            </a:extLst>
          </p:cNvPr>
          <p:cNvCxnSpPr/>
          <p:nvPr/>
        </p:nvCxnSpPr>
        <p:spPr>
          <a:xfrm>
            <a:off x="9306560" y="1693793"/>
            <a:ext cx="47721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6AADE73D-B41F-461A-B557-64F370E7068A}"/>
              </a:ext>
            </a:extLst>
          </p:cNvPr>
          <p:cNvCxnSpPr/>
          <p:nvPr/>
        </p:nvCxnSpPr>
        <p:spPr>
          <a:xfrm>
            <a:off x="9306560" y="1973332"/>
            <a:ext cx="47721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Google Shape;398;p56">
            <a:extLst>
              <a:ext uri="{FF2B5EF4-FFF2-40B4-BE49-F238E27FC236}">
                <a16:creationId xmlns:a16="http://schemas.microsoft.com/office/drawing/2014/main" id="{2D4AD49F-4428-4976-B706-4D9A32B25AFD}"/>
              </a:ext>
            </a:extLst>
          </p:cNvPr>
          <p:cNvSpPr txBox="1"/>
          <p:nvPr/>
        </p:nvSpPr>
        <p:spPr>
          <a:xfrm>
            <a:off x="678468" y="5814260"/>
            <a:ext cx="10973608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Test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데이터셋에서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0.503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설명력을 갖는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Gradient Boosting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 모델 채택                    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고객의 실제 월평균 매출액과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예측 월평균 매출액의 편차가 크지 않다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1" name="Google Shape;408;p57">
            <a:extLst>
              <a:ext uri="{FF2B5EF4-FFF2-40B4-BE49-F238E27FC236}">
                <a16:creationId xmlns:a16="http://schemas.microsoft.com/office/drawing/2014/main" id="{7C2BA5B4-02F8-437E-A511-0744A9CEE03C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9423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C6CD1563-1B2F-4B66-8D22-FC63A524686C}"/>
              </a:ext>
            </a:extLst>
          </p:cNvPr>
          <p:cNvSpPr txBox="1"/>
          <p:nvPr/>
        </p:nvSpPr>
        <p:spPr>
          <a:xfrm>
            <a:off x="722700" y="4291890"/>
            <a:ext cx="5585732" cy="343495"/>
          </a:xfrm>
          <a:prstGeom prst="roundRect">
            <a:avLst>
              <a:gd name="adj" fmla="val 18159"/>
            </a:avLst>
          </a:prstGeom>
          <a:solidFill>
            <a:srgbClr val="BDD7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그레디언트 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부스팅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</a:t>
            </a:r>
            <a:r>
              <a:rPr lang="ko-KR" altLang="en-US" sz="1400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400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모델 성능이 가장 우수</a:t>
            </a:r>
          </a:p>
        </p:txBody>
      </p:sp>
      <p:sp>
        <p:nvSpPr>
          <p:cNvPr id="33" name="Google Shape;640;p76">
            <a:extLst>
              <a:ext uri="{FF2B5EF4-FFF2-40B4-BE49-F238E27FC236}">
                <a16:creationId xmlns:a16="http://schemas.microsoft.com/office/drawing/2014/main" id="{609BF1A8-2098-4D14-AA3A-F7EFAEC9EB76}"/>
              </a:ext>
            </a:extLst>
          </p:cNvPr>
          <p:cNvSpPr/>
          <p:nvPr/>
        </p:nvSpPr>
        <p:spPr>
          <a:xfrm>
            <a:off x="715041" y="1530321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최초 </a:t>
            </a:r>
            <a:r>
              <a:rPr lang="en-US" altLang="ko-KR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3</a:t>
            </a:r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 구매이력으로 </a:t>
            </a:r>
            <a:r>
              <a:rPr lang="ko-KR" altLang="en-US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기존 고객</a:t>
            </a:r>
            <a:r>
              <a:rPr lang="en-US" altLang="ko-KR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(2~8</a:t>
            </a:r>
            <a:r>
              <a:rPr lang="ko-KR" altLang="en-US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 첫 구매자</a:t>
            </a:r>
            <a:r>
              <a:rPr lang="en-US" altLang="ko-KR" b="1" dirty="0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)</a:t>
            </a:r>
            <a:r>
              <a:rPr lang="ko-KR" altLang="en-US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구매패턴과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월평균구매금액 도출</a:t>
            </a:r>
            <a:endParaRPr lang="en-US" altLang="ko-KR" b="1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  <a:p>
            <a:endParaRPr lang="en-US" altLang="ko-KR" sz="200" b="1">
              <a:solidFill>
                <a:srgbClr val="0153D9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  <a:p>
            <a:r>
              <a:rPr lang="en-US" altLang="ko-KR" sz="1700" b="1">
                <a:solidFill>
                  <a:srgbClr val="0153D9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     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-&gt; 9,10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월에 첫 방문한 고객을 신규고객이라 가정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.  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첫 </a:t>
            </a:r>
            <a:r>
              <a:rPr lang="en-US" altLang="ko-KR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3</a:t>
            </a:r>
            <a:r>
              <a:rPr lang="ko-KR" altLang="en-US" sz="1500" b="1">
                <a:solidFill>
                  <a:srgbClr val="FF4B4B"/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Arial"/>
                <a:sym typeface="Arial"/>
              </a:rPr>
              <a:t>회 구매이력으로 월평균 매출금액 예측</a:t>
            </a:r>
            <a:endParaRPr sz="1500" b="1" dirty="0">
              <a:solidFill>
                <a:srgbClr val="FF4B4B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41" name="Google Shape;605;p74">
            <a:extLst>
              <a:ext uri="{FF2B5EF4-FFF2-40B4-BE49-F238E27FC236}">
                <a16:creationId xmlns:a16="http://schemas.microsoft.com/office/drawing/2014/main" id="{D2107C7B-0BBA-4E48-AEEC-43CA8BE33185}"/>
              </a:ext>
            </a:extLst>
          </p:cNvPr>
          <p:cNvSpPr/>
          <p:nvPr/>
        </p:nvSpPr>
        <p:spPr>
          <a:xfrm rot="10800000">
            <a:off x="911772" y="4690715"/>
            <a:ext cx="5135401" cy="207597"/>
          </a:xfrm>
          <a:prstGeom prst="triangle">
            <a:avLst>
              <a:gd name="adj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F5F29842-3495-4DED-A6AA-295568EFF5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b="3529"/>
          <a:stretch/>
        </p:blipFill>
        <p:spPr bwMode="auto">
          <a:xfrm>
            <a:off x="6595011" y="3061748"/>
            <a:ext cx="4927345" cy="2779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표 16">
            <a:extLst>
              <a:ext uri="{FF2B5EF4-FFF2-40B4-BE49-F238E27FC236}">
                <a16:creationId xmlns:a16="http://schemas.microsoft.com/office/drawing/2014/main" id="{FFB0C65D-5A9A-4960-AD1C-5DE7E382E4D5}"/>
              </a:ext>
            </a:extLst>
          </p:cNvPr>
          <p:cNvGraphicFramePr>
            <a:graphicFrameLocks noGrp="1"/>
          </p:cNvGraphicFramePr>
          <p:nvPr/>
        </p:nvGraphicFramePr>
        <p:xfrm>
          <a:off x="711653" y="4993104"/>
          <a:ext cx="3546201" cy="853440"/>
        </p:xfrm>
        <a:graphic>
          <a:graphicData uri="http://schemas.openxmlformats.org/drawingml/2006/table">
            <a:tbl>
              <a:tblPr firstRow="1" bandRow="1"/>
              <a:tblGrid>
                <a:gridCol w="1145430">
                  <a:extLst>
                    <a:ext uri="{9D8B030D-6E8A-4147-A177-3AD203B41FA5}">
                      <a16:colId xmlns:a16="http://schemas.microsoft.com/office/drawing/2014/main" val="636783574"/>
                    </a:ext>
                  </a:extLst>
                </a:gridCol>
                <a:gridCol w="1164459">
                  <a:extLst>
                    <a:ext uri="{9D8B030D-6E8A-4147-A177-3AD203B41FA5}">
                      <a16:colId xmlns:a16="http://schemas.microsoft.com/office/drawing/2014/main" val="1035624493"/>
                    </a:ext>
                  </a:extLst>
                </a:gridCol>
                <a:gridCol w="1236312">
                  <a:extLst>
                    <a:ext uri="{9D8B030D-6E8A-4147-A177-3AD203B41FA5}">
                      <a16:colId xmlns:a16="http://schemas.microsoft.com/office/drawing/2014/main" val="1702705236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Dataset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Training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Validation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746008"/>
                  </a:ext>
                </a:extLst>
              </a:tr>
              <a:tr h="5283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Score</a:t>
                      </a:r>
                    </a:p>
                    <a:p>
                      <a:pPr algn="ctr" latinLnBrk="1"/>
                      <a:r>
                        <a:rPr lang="en-US" altLang="ko-KR" sz="1300" b="1" dirty="0"/>
                        <a:t>(R-square)</a:t>
                      </a:r>
                      <a:endParaRPr lang="ko-KR" altLang="en-US" sz="1300" b="1" dirty="0"/>
                    </a:p>
                  </a:txBody>
                  <a:tcPr marL="134112" marR="134112" marT="60960" marB="60960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0.712</a:t>
                      </a:r>
                      <a:endParaRPr lang="ko-KR" altLang="en-US" sz="1400" dirty="0"/>
                    </a:p>
                  </a:txBody>
                  <a:tcPr marL="134112" marR="134112" marT="60960" marB="609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0.589</a:t>
                      </a:r>
                      <a:endParaRPr lang="ko-KR" altLang="en-US" sz="1400" dirty="0"/>
                    </a:p>
                  </a:txBody>
                  <a:tcPr marL="134112" marR="134112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36059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E38407A1-A48C-48E7-BACE-71BFAB6FEDE9}"/>
              </a:ext>
            </a:extLst>
          </p:cNvPr>
          <p:cNvSpPr txBox="1"/>
          <p:nvPr/>
        </p:nvSpPr>
        <p:spPr>
          <a:xfrm>
            <a:off x="6465115" y="2701836"/>
            <a:ext cx="5258468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 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(Test Set)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실제매출금액과 예측매출금액 추이 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&gt;</a:t>
            </a:r>
            <a:endParaRPr lang="ko-KR" altLang="en-US" sz="13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2A13E69-721D-40A4-834C-6DDBCE54A7CD}"/>
              </a:ext>
            </a:extLst>
          </p:cNvPr>
          <p:cNvGrpSpPr/>
          <p:nvPr/>
        </p:nvGrpSpPr>
        <p:grpSpPr>
          <a:xfrm>
            <a:off x="566017" y="2958761"/>
            <a:ext cx="5900636" cy="1305268"/>
            <a:chOff x="237963" y="2116623"/>
            <a:chExt cx="4425477" cy="97895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914DE815-E726-4573-8CCC-4D582082C73C}"/>
                </a:ext>
              </a:extLst>
            </p:cNvPr>
            <p:cNvGrpSpPr/>
            <p:nvPr/>
          </p:nvGrpSpPr>
          <p:grpSpPr>
            <a:xfrm>
              <a:off x="237963" y="2116623"/>
              <a:ext cx="4425477" cy="978951"/>
              <a:chOff x="237963" y="1981155"/>
              <a:chExt cx="4425477" cy="978951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48C51554-76C3-42D9-B5DD-DC97C93112E8}"/>
                  </a:ext>
                </a:extLst>
              </p:cNvPr>
              <p:cNvGrpSpPr/>
              <p:nvPr/>
            </p:nvGrpSpPr>
            <p:grpSpPr>
              <a:xfrm>
                <a:off x="237963" y="1981155"/>
                <a:ext cx="4425477" cy="978951"/>
                <a:chOff x="237963" y="1981155"/>
                <a:chExt cx="4425477" cy="978951"/>
              </a:xfrm>
            </p:grpSpPr>
            <p:grpSp>
              <p:nvGrpSpPr>
                <p:cNvPr id="26" name="그룹 25">
                  <a:extLst>
                    <a:ext uri="{FF2B5EF4-FFF2-40B4-BE49-F238E27FC236}">
                      <a16:creationId xmlns:a16="http://schemas.microsoft.com/office/drawing/2014/main" id="{DEAD9B01-AB8D-4E26-907E-4A1D692847FF}"/>
                    </a:ext>
                  </a:extLst>
                </p:cNvPr>
                <p:cNvGrpSpPr/>
                <p:nvPr/>
              </p:nvGrpSpPr>
              <p:grpSpPr>
                <a:xfrm>
                  <a:off x="304910" y="2029488"/>
                  <a:ext cx="4256799" cy="930618"/>
                  <a:chOff x="348352" y="2952979"/>
                  <a:chExt cx="4303033" cy="930618"/>
                </a:xfrm>
              </p:grpSpPr>
              <p:pic>
                <p:nvPicPr>
                  <p:cNvPr id="1028" name="Picture 4">
                    <a:extLst>
                      <a:ext uri="{FF2B5EF4-FFF2-40B4-BE49-F238E27FC236}">
                        <a16:creationId xmlns:a16="http://schemas.microsoft.com/office/drawing/2014/main" id="{8F7D86D8-493B-45C7-97F3-12BDF565D79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1189" b="51465"/>
                  <a:stretch/>
                </p:blipFill>
                <p:spPr bwMode="auto">
                  <a:xfrm>
                    <a:off x="348352" y="2952979"/>
                    <a:ext cx="2126678" cy="897421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7" name="Picture 4">
                    <a:extLst>
                      <a:ext uri="{FF2B5EF4-FFF2-40B4-BE49-F238E27FC236}">
                        <a16:creationId xmlns:a16="http://schemas.microsoft.com/office/drawing/2014/main" id="{FC89FFE1-6AAB-41B2-9301-EE41DD18D24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51449"/>
                  <a:stretch/>
                </p:blipFill>
                <p:spPr bwMode="auto">
                  <a:xfrm>
                    <a:off x="2524707" y="2963841"/>
                    <a:ext cx="2126678" cy="919756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BA635299-6A70-4F5B-B4B9-1D4ED1319B72}"/>
                    </a:ext>
                  </a:extLst>
                </p:cNvPr>
                <p:cNvSpPr txBox="1"/>
                <p:nvPr/>
              </p:nvSpPr>
              <p:spPr>
                <a:xfrm>
                  <a:off x="237963" y="1981155"/>
                  <a:ext cx="4425477" cy="192409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MSE</a:t>
                  </a:r>
                  <a:r>
                    <a:rPr lang="ko-KR" altLang="en-US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             </a:t>
                  </a:r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RMSE</a:t>
                  </a:r>
                  <a:r>
                    <a:rPr lang="ko-KR" altLang="en-US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</a:t>
                  </a:r>
                  <a:r>
                    <a:rPr lang="en-US" altLang="ko-KR" sz="1067" b="1" dirty="0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	</a:t>
                  </a:r>
                  <a:r>
                    <a:rPr lang="en-US" altLang="ko-KR" sz="1067" b="1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                 MAE                          </a:t>
                  </a:r>
                  <a:r>
                    <a:rPr lang="en-US" altLang="ko-KR" sz="1067" b="1" dirty="0">
                      <a:latin typeface="이롭게 바탕체 OTF Medium" panose="020B0600000101010101" pitchFamily="34" charset="-127"/>
                      <a:ea typeface="이롭게 바탕체 OTF Medium" panose="020B0600000101010101" pitchFamily="34" charset="-127"/>
                    </a:rPr>
                    <a:t>MAPE</a:t>
                  </a:r>
                  <a:endParaRPr lang="ko-KR" altLang="en-US" sz="1067" b="1" dirty="0">
                    <a:latin typeface="이롭게 바탕체 OTF Medium" panose="020B0600000101010101" pitchFamily="34" charset="-127"/>
                    <a:ea typeface="이롭게 바탕체 OTF Medium" panose="020B0600000101010101" pitchFamily="34" charset="-127"/>
                  </a:endParaRPr>
                </a:p>
              </p:txBody>
            </p:sp>
          </p:grpSp>
          <p:cxnSp>
            <p:nvCxnSpPr>
              <p:cNvPr id="3" name="직선 연결선 2">
                <a:extLst>
                  <a:ext uri="{FF2B5EF4-FFF2-40B4-BE49-F238E27FC236}">
                    <a16:creationId xmlns:a16="http://schemas.microsoft.com/office/drawing/2014/main" id="{A8BA0EF9-0A19-4A6B-8E72-B47B398BA032}"/>
                  </a:ext>
                </a:extLst>
              </p:cNvPr>
              <p:cNvCxnSpPr/>
              <p:nvPr/>
            </p:nvCxnSpPr>
            <p:spPr>
              <a:xfrm>
                <a:off x="348351" y="2157099"/>
                <a:ext cx="4213358" cy="0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FF80A1EE-7908-436C-8C56-6ECC5A5CC1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5955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4C9AE78E-F783-465E-A1D6-0D0891F369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55048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F812C256-EB7B-43F3-9E7C-112A83917B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37678" y="2017772"/>
                <a:ext cx="1" cy="886559"/>
              </a:xfrm>
              <a:prstGeom prst="line">
                <a:avLst/>
              </a:prstGeom>
              <a:ln>
                <a:solidFill>
                  <a:schemeClr val="bg2">
                    <a:lumMod val="20000"/>
                    <a:lumOff val="80000"/>
                  </a:schemeClr>
                </a:solidFill>
                <a:prstDash val="lg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4B404343-2B9B-44F2-8E82-6EECC39E2191}"/>
                </a:ext>
              </a:extLst>
            </p:cNvPr>
            <p:cNvCxnSpPr/>
            <p:nvPr/>
          </p:nvCxnSpPr>
          <p:spPr>
            <a:xfrm>
              <a:off x="331416" y="2151453"/>
              <a:ext cx="4213358" cy="0"/>
            </a:xfrm>
            <a:prstGeom prst="line">
              <a:avLst/>
            </a:prstGeom>
            <a:ln>
              <a:solidFill>
                <a:schemeClr val="bg2">
                  <a:lumMod val="20000"/>
                  <a:lumOff val="80000"/>
                </a:schemeClr>
              </a:solidFill>
              <a:prstDash val="lg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9F50754-AC5D-427B-B5BD-87C598F7CA6D}"/>
              </a:ext>
            </a:extLst>
          </p:cNvPr>
          <p:cNvSpPr txBox="1"/>
          <p:nvPr/>
        </p:nvSpPr>
        <p:spPr>
          <a:xfrm>
            <a:off x="722700" y="2686391"/>
            <a:ext cx="5523547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&lt; 4</a:t>
            </a:r>
            <a:r>
              <a:rPr lang="ko-KR" altLang="en-US" sz="1333" b="1" dirty="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가지 회귀 모델의 오류 및 </a:t>
            </a:r>
            <a:r>
              <a:rPr lang="ko-KR" altLang="en-US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성능 평가 </a:t>
            </a:r>
            <a:r>
              <a:rPr lang="en-US" altLang="ko-KR" sz="13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&gt;</a:t>
            </a:r>
            <a:endParaRPr lang="ko-KR" altLang="en-US" sz="1333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graphicFrame>
        <p:nvGraphicFramePr>
          <p:cNvPr id="48" name="표 16">
            <a:extLst>
              <a:ext uri="{FF2B5EF4-FFF2-40B4-BE49-F238E27FC236}">
                <a16:creationId xmlns:a16="http://schemas.microsoft.com/office/drawing/2014/main" id="{79B0E2CD-421C-488D-B923-A52670AB4B33}"/>
              </a:ext>
            </a:extLst>
          </p:cNvPr>
          <p:cNvGraphicFramePr>
            <a:graphicFrameLocks noGrp="1"/>
          </p:cNvGraphicFramePr>
          <p:nvPr/>
        </p:nvGraphicFramePr>
        <p:xfrm>
          <a:off x="4943415" y="4986571"/>
          <a:ext cx="1359943" cy="854679"/>
        </p:xfrm>
        <a:graphic>
          <a:graphicData uri="http://schemas.openxmlformats.org/drawingml/2006/table">
            <a:tbl>
              <a:tblPr firstRow="1" bandRow="1"/>
              <a:tblGrid>
                <a:gridCol w="1359943">
                  <a:extLst>
                    <a:ext uri="{9D8B030D-6E8A-4147-A177-3AD203B41FA5}">
                      <a16:colId xmlns:a16="http://schemas.microsoft.com/office/drawing/2014/main" val="1702705236"/>
                    </a:ext>
                  </a:extLst>
                </a:gridCol>
              </a:tblGrid>
              <a:tr h="3251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dirty="0"/>
                        <a:t>Test</a:t>
                      </a:r>
                      <a:endParaRPr lang="ko-KR" altLang="en-US" sz="1300" b="1" dirty="0"/>
                    </a:p>
                  </a:txBody>
                  <a:tcPr marL="147523" marR="147523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746008"/>
                  </a:ext>
                </a:extLst>
              </a:tr>
              <a:tr h="5295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b="1" dirty="0"/>
                        <a:t>0.503</a:t>
                      </a:r>
                    </a:p>
                  </a:txBody>
                  <a:tcPr marL="147523" marR="147523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2360594"/>
                  </a:ext>
                </a:extLst>
              </a:tr>
            </a:tbl>
          </a:graphicData>
        </a:graphic>
      </p:graphicFrame>
      <p:sp>
        <p:nvSpPr>
          <p:cNvPr id="31" name="Google Shape;632;p76">
            <a:extLst>
              <a:ext uri="{FF2B5EF4-FFF2-40B4-BE49-F238E27FC236}">
                <a16:creationId xmlns:a16="http://schemas.microsoft.com/office/drawing/2014/main" id="{C743E0FD-E68B-420E-94F9-16A623994448}"/>
              </a:ext>
            </a:extLst>
          </p:cNvPr>
          <p:cNvSpPr/>
          <p:nvPr/>
        </p:nvSpPr>
        <p:spPr>
          <a:xfrm>
            <a:off x="539924" y="2659122"/>
            <a:ext cx="11163055" cy="3626685"/>
          </a:xfrm>
          <a:prstGeom prst="roundRect">
            <a:avLst>
              <a:gd name="adj" fmla="val 4060"/>
            </a:avLst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cxnSp>
        <p:nvCxnSpPr>
          <p:cNvPr id="36" name="Google Shape;655;p76">
            <a:extLst>
              <a:ext uri="{FF2B5EF4-FFF2-40B4-BE49-F238E27FC236}">
                <a16:creationId xmlns:a16="http://schemas.microsoft.com/office/drawing/2014/main" id="{ED70AC1B-377B-4A15-A4F6-F4A0844CD387}"/>
              </a:ext>
            </a:extLst>
          </p:cNvPr>
          <p:cNvCxnSpPr>
            <a:cxnSpLocks/>
          </p:cNvCxnSpPr>
          <p:nvPr/>
        </p:nvCxnSpPr>
        <p:spPr>
          <a:xfrm>
            <a:off x="6454497" y="2937469"/>
            <a:ext cx="0" cy="320378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CA2A5DD-DB19-4A47-91BB-EB11C9B427B6}"/>
              </a:ext>
            </a:extLst>
          </p:cNvPr>
          <p:cNvSpPr/>
          <p:nvPr/>
        </p:nvSpPr>
        <p:spPr>
          <a:xfrm>
            <a:off x="0" y="0"/>
            <a:ext cx="12192000" cy="709453"/>
          </a:xfrm>
          <a:prstGeom prst="rect">
            <a:avLst/>
          </a:prstGeom>
          <a:solidFill>
            <a:srgbClr val="B992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5" name="Google Shape;409;p57">
            <a:extLst>
              <a:ext uri="{FF2B5EF4-FFF2-40B4-BE49-F238E27FC236}">
                <a16:creationId xmlns:a16="http://schemas.microsoft.com/office/drawing/2014/main" id="{5900EB65-E36B-429D-B3CB-07278E0C9978}"/>
              </a:ext>
            </a:extLst>
          </p:cNvPr>
          <p:cNvSpPr/>
          <p:nvPr/>
        </p:nvSpPr>
        <p:spPr>
          <a:xfrm>
            <a:off x="9152835" y="358682"/>
            <a:ext cx="2800400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6</a:t>
            </a:r>
            <a:r>
              <a:rPr lang="ko" altLang="en-US" sz="160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 </a:t>
            </a:r>
            <a:r>
              <a:rPr lang="en-US" altLang="ko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/ 1</a:t>
            </a: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Malgun Gothic"/>
                <a:sym typeface="Malgun Gothic"/>
              </a:rPr>
              <a:t>5</a:t>
            </a:r>
            <a:endParaRPr sz="1467" dirty="0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57" name="Google Shape;306;p54">
            <a:extLst>
              <a:ext uri="{FF2B5EF4-FFF2-40B4-BE49-F238E27FC236}">
                <a16:creationId xmlns:a16="http://schemas.microsoft.com/office/drawing/2014/main" id="{ECA2C8C5-6441-42CB-A76F-83259FA7A629}"/>
              </a:ext>
            </a:extLst>
          </p:cNvPr>
          <p:cNvSpPr/>
          <p:nvPr/>
        </p:nvSpPr>
        <p:spPr>
          <a:xfrm>
            <a:off x="362053" y="868875"/>
            <a:ext cx="77600" cy="4628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8" name="Google Shape;307;p54">
            <a:extLst>
              <a:ext uri="{FF2B5EF4-FFF2-40B4-BE49-F238E27FC236}">
                <a16:creationId xmlns:a16="http://schemas.microsoft.com/office/drawing/2014/main" id="{22551D52-EDA8-48CE-8723-D35923D68B8D}"/>
              </a:ext>
            </a:extLst>
          </p:cNvPr>
          <p:cNvSpPr/>
          <p:nvPr/>
        </p:nvSpPr>
        <p:spPr>
          <a:xfrm>
            <a:off x="439851" y="868873"/>
            <a:ext cx="85600" cy="462800"/>
          </a:xfrm>
          <a:prstGeom prst="rect">
            <a:avLst/>
          </a:prstGeom>
          <a:solidFill>
            <a:srgbClr val="2F5496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Arial"/>
              <a:sym typeface="Arial"/>
            </a:endParaRPr>
          </a:p>
        </p:txBody>
      </p:sp>
      <p:sp>
        <p:nvSpPr>
          <p:cNvPr id="59" name="Google Shape;413;p57">
            <a:extLst>
              <a:ext uri="{FF2B5EF4-FFF2-40B4-BE49-F238E27FC236}">
                <a16:creationId xmlns:a16="http://schemas.microsoft.com/office/drawing/2014/main" id="{7FDA392B-2E70-4128-AF6E-74C2307ABE1C}"/>
              </a:ext>
            </a:extLst>
          </p:cNvPr>
          <p:cNvSpPr/>
          <p:nvPr/>
        </p:nvSpPr>
        <p:spPr>
          <a:xfrm>
            <a:off x="574093" y="828518"/>
            <a:ext cx="8050000" cy="5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ko-KR" altLang="en-US" sz="2933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신규고객 매출 예측 모델 </a:t>
            </a:r>
            <a:endParaRPr sz="2933" b="1">
              <a:solidFill>
                <a:schemeClr val="tx1">
                  <a:lumMod val="50000"/>
                  <a:lumOff val="50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sp>
        <p:nvSpPr>
          <p:cNvPr id="60" name="Google Shape;410;p57">
            <a:extLst>
              <a:ext uri="{FF2B5EF4-FFF2-40B4-BE49-F238E27FC236}">
                <a16:creationId xmlns:a16="http://schemas.microsoft.com/office/drawing/2014/main" id="{0DCF64EA-0F25-4447-98B2-50D79DA12F6A}"/>
              </a:ext>
            </a:extLst>
          </p:cNvPr>
          <p:cNvSpPr/>
          <p:nvPr/>
        </p:nvSpPr>
        <p:spPr>
          <a:xfrm>
            <a:off x="301093" y="6478606"/>
            <a:ext cx="2110653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B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반 </a:t>
            </a:r>
            <a:r>
              <a:rPr lang="en-US" altLang="ko-KR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1</a:t>
            </a:r>
            <a:r>
              <a:rPr lang="ko-KR" altLang="en-US" sz="1467">
                <a:solidFill>
                  <a:schemeClr val="tx1">
                    <a:lumMod val="85000"/>
                    <a:lumOff val="1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cs typeface="Calibri"/>
                <a:sym typeface="Calibri"/>
              </a:rPr>
              <a:t>조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cs typeface="Calibri"/>
              <a:sym typeface="Calibri"/>
            </a:endParaRPr>
          </a:p>
        </p:txBody>
      </p:sp>
      <p:sp>
        <p:nvSpPr>
          <p:cNvPr id="61" name="Google Shape;410;p57">
            <a:extLst>
              <a:ext uri="{FF2B5EF4-FFF2-40B4-BE49-F238E27FC236}">
                <a16:creationId xmlns:a16="http://schemas.microsoft.com/office/drawing/2014/main" id="{273EF209-29D5-4D5D-863D-AA53D29823B0}"/>
              </a:ext>
            </a:extLst>
          </p:cNvPr>
          <p:cNvSpPr/>
          <p:nvPr/>
        </p:nvSpPr>
        <p:spPr>
          <a:xfrm>
            <a:off x="10698479" y="6483707"/>
            <a:ext cx="1254755" cy="3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r"/>
            <a:r>
              <a:rPr lang="en-US" altLang="ko" sz="1467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DilleniaUPC" panose="020B0502040204020203" pitchFamily="18" charset="-34"/>
                <a:sym typeface="Calibri"/>
              </a:rPr>
              <a:t>  AI·BigData</a:t>
            </a:r>
            <a:endParaRPr sz="1467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DilleniaUPC" panose="020B0502040204020203" pitchFamily="18" charset="-34"/>
              <a:sym typeface="Calibri"/>
            </a:endParaRPr>
          </a:p>
        </p:txBody>
      </p:sp>
      <p:pic>
        <p:nvPicPr>
          <p:cNvPr id="62" name="Picture 6" descr="Krakatau Posco Energy">
            <a:extLst>
              <a:ext uri="{FF2B5EF4-FFF2-40B4-BE49-F238E27FC236}">
                <a16:creationId xmlns:a16="http://schemas.microsoft.com/office/drawing/2014/main" id="{3D4581D6-122C-4D1F-A914-7CFCE4EBA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653" y="6527173"/>
            <a:ext cx="1099442" cy="21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3" name="Google Shape;406;p57">
            <a:extLst>
              <a:ext uri="{FF2B5EF4-FFF2-40B4-BE49-F238E27FC236}">
                <a16:creationId xmlns:a16="http://schemas.microsoft.com/office/drawing/2014/main" id="{9BB186E7-979A-47B1-863C-F2DB8F3D496B}"/>
              </a:ext>
            </a:extLst>
          </p:cNvPr>
          <p:cNvCxnSpPr>
            <a:cxnSpLocks/>
          </p:cNvCxnSpPr>
          <p:nvPr/>
        </p:nvCxnSpPr>
        <p:spPr>
          <a:xfrm>
            <a:off x="295620" y="6421248"/>
            <a:ext cx="1165761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580B632-23A6-47F4-B079-1EFC50970DBA}"/>
              </a:ext>
            </a:extLst>
          </p:cNvPr>
          <p:cNvSpPr/>
          <p:nvPr/>
        </p:nvSpPr>
        <p:spPr>
          <a:xfrm>
            <a:off x="539925" y="1634950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Google Shape;640;p76">
            <a:extLst>
              <a:ext uri="{FF2B5EF4-FFF2-40B4-BE49-F238E27FC236}">
                <a16:creationId xmlns:a16="http://schemas.microsoft.com/office/drawing/2014/main" id="{08DB5228-B5FB-4510-8616-D92C4001D027}"/>
              </a:ext>
            </a:extLst>
          </p:cNvPr>
          <p:cNvSpPr/>
          <p:nvPr/>
        </p:nvSpPr>
        <p:spPr>
          <a:xfrm>
            <a:off x="715041" y="2209670"/>
            <a:ext cx="11118739" cy="41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lvl="0"/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다중선형회귀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의사결정나무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랜덤포레스트회귀</a:t>
            </a:r>
            <a:r>
              <a:rPr lang="en-US" altLang="ko-KR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, </a:t>
            </a:r>
            <a:r>
              <a:rPr lang="ko-KR" altLang="en-US" b="1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그레디언트 부스팅 회귀 모델을 이용한 성능 평가 진행</a:t>
            </a:r>
            <a:endParaRPr lang="ko-KR" altLang="en-US" b="1" dirty="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7C3570C-1745-4B57-A3E0-4449DB47C6C2}"/>
              </a:ext>
            </a:extLst>
          </p:cNvPr>
          <p:cNvSpPr/>
          <p:nvPr/>
        </p:nvSpPr>
        <p:spPr>
          <a:xfrm>
            <a:off x="539925" y="2314299"/>
            <a:ext cx="138167" cy="1381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75026C62-C9FA-4E2A-B791-1CA6B9DE4400}"/>
              </a:ext>
            </a:extLst>
          </p:cNvPr>
          <p:cNvSpPr/>
          <p:nvPr/>
        </p:nvSpPr>
        <p:spPr>
          <a:xfrm>
            <a:off x="4429093" y="5281783"/>
            <a:ext cx="364312" cy="256524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F91E39F-18C1-421D-9CCD-5C0A02A6B211}"/>
              </a:ext>
            </a:extLst>
          </p:cNvPr>
          <p:cNvSpPr/>
          <p:nvPr/>
        </p:nvSpPr>
        <p:spPr>
          <a:xfrm>
            <a:off x="10011198" y="1566055"/>
            <a:ext cx="978017" cy="236465"/>
          </a:xfrm>
          <a:prstGeom prst="roundRect">
            <a:avLst/>
          </a:prstGeom>
          <a:solidFill>
            <a:srgbClr val="015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Train Set</a:t>
            </a:r>
            <a:endParaRPr lang="ko-KR" altLang="en-US" sz="1200"/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99873014-8FEC-44F2-B61D-722E4999037E}"/>
              </a:ext>
            </a:extLst>
          </p:cNvPr>
          <p:cNvSpPr/>
          <p:nvPr/>
        </p:nvSpPr>
        <p:spPr>
          <a:xfrm>
            <a:off x="10011198" y="1855100"/>
            <a:ext cx="978017" cy="236465"/>
          </a:xfrm>
          <a:prstGeom prst="roundRect">
            <a:avLst/>
          </a:prstGeom>
          <a:solidFill>
            <a:srgbClr val="FF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/>
              <a:t>Test  Set</a:t>
            </a:r>
            <a:endParaRPr lang="ko-KR" altLang="en-US" sz="120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B9D40C7-DE59-4652-B019-868450206ABB}"/>
              </a:ext>
            </a:extLst>
          </p:cNvPr>
          <p:cNvCxnSpPr/>
          <p:nvPr/>
        </p:nvCxnSpPr>
        <p:spPr>
          <a:xfrm>
            <a:off x="9306560" y="1693793"/>
            <a:ext cx="47721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6AADE73D-B41F-461A-B557-64F370E7068A}"/>
              </a:ext>
            </a:extLst>
          </p:cNvPr>
          <p:cNvCxnSpPr/>
          <p:nvPr/>
        </p:nvCxnSpPr>
        <p:spPr>
          <a:xfrm>
            <a:off x="9306560" y="1973332"/>
            <a:ext cx="477213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Google Shape;398;p56">
            <a:extLst>
              <a:ext uri="{FF2B5EF4-FFF2-40B4-BE49-F238E27FC236}">
                <a16:creationId xmlns:a16="http://schemas.microsoft.com/office/drawing/2014/main" id="{2D4AD49F-4428-4976-B706-4D9A32B25AFD}"/>
              </a:ext>
            </a:extLst>
          </p:cNvPr>
          <p:cNvSpPr txBox="1"/>
          <p:nvPr/>
        </p:nvSpPr>
        <p:spPr>
          <a:xfrm>
            <a:off x="678468" y="5814260"/>
            <a:ext cx="10973608" cy="3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en-US" altLang="ko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Test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데이터셋에서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0.503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의 설명력을 갖는 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Gradient Boosting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회귀 모델 채택                     </a:t>
            </a:r>
            <a:r>
              <a:rPr lang="ko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▲ 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고객의 실제 월평균 매출액과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 </a:t>
            </a:r>
            <a:r>
              <a:rPr lang="ko-KR" altLang="en-US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예측 월평균 매출액의 편차가 크지 않다</a:t>
            </a:r>
            <a:r>
              <a:rPr lang="en-US" altLang="ko-KR" sz="1200">
                <a:latin typeface="이롭게 바탕체 OTF Medium" panose="020B0600000101010101" pitchFamily="34" charset="-127"/>
                <a:ea typeface="이롭게 바탕체 OTF Medium" panose="020B0600000101010101" pitchFamily="34" charset="-127"/>
              </a:rPr>
              <a:t>. </a:t>
            </a:r>
            <a:endParaRPr sz="1200">
              <a:latin typeface="이롭게 바탕체 OTF Medium" panose="020B0600000101010101" pitchFamily="34" charset="-127"/>
              <a:ea typeface="이롭게 바탕체 OTF Medium" panose="020B0600000101010101" pitchFamily="34" charset="-127"/>
            </a:endParaRPr>
          </a:p>
        </p:txBody>
      </p:sp>
      <p:sp>
        <p:nvSpPr>
          <p:cNvPr id="71" name="Google Shape;408;p57">
            <a:extLst>
              <a:ext uri="{FF2B5EF4-FFF2-40B4-BE49-F238E27FC236}">
                <a16:creationId xmlns:a16="http://schemas.microsoft.com/office/drawing/2014/main" id="{7C2BA5B4-02F8-437E-A511-0744A9CEE03C}"/>
              </a:ext>
            </a:extLst>
          </p:cNvPr>
          <p:cNvSpPr/>
          <p:nvPr/>
        </p:nvSpPr>
        <p:spPr>
          <a:xfrm>
            <a:off x="295620" y="280665"/>
            <a:ext cx="8692013" cy="459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r>
              <a:rPr lang="en-US" altLang="ko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4. </a:t>
            </a:r>
            <a:r>
              <a:rPr lang="ko-KR" altLang="en-US" sz="2000" b="1">
                <a:solidFill>
                  <a:schemeClr val="bg1">
                    <a:lumMod val="95000"/>
                  </a:schemeClr>
                </a:solidFill>
                <a:latin typeface="이롭게 바탕체 OTF Medium" panose="020B0600000101010101" pitchFamily="34" charset="-127"/>
                <a:ea typeface="이롭게 바탕체 OTF Medium" panose="020B0600000101010101" pitchFamily="34" charset="-127"/>
                <a:sym typeface="Arial"/>
              </a:rPr>
              <a:t>분석 결과</a:t>
            </a:r>
            <a:endParaRPr sz="1867" b="1">
              <a:solidFill>
                <a:schemeClr val="bg1">
                  <a:lumMod val="95000"/>
                </a:schemeClr>
              </a:solidFill>
              <a:latin typeface="이롭게 바탕체 OTF Medium" panose="020B0600000101010101" pitchFamily="34" charset="-127"/>
              <a:ea typeface="이롭게 바탕체 OTF Medium" panose="020B0600000101010101" pitchFamily="34" charset="-127"/>
              <a:sym typeface="Arial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134BFDF-4165-4FEE-8399-ABE510108696}"/>
              </a:ext>
            </a:extLst>
          </p:cNvPr>
          <p:cNvGrpSpPr/>
          <p:nvPr/>
        </p:nvGrpSpPr>
        <p:grpSpPr>
          <a:xfrm>
            <a:off x="1597093" y="1690371"/>
            <a:ext cx="8643369" cy="3214781"/>
            <a:chOff x="3339141" y="1815299"/>
            <a:chExt cx="8162235" cy="3035830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BB46EB6-CEFA-438C-97D4-36A1B57E30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338" t="4630" r="2359" b="3783"/>
            <a:stretch/>
          </p:blipFill>
          <p:spPr>
            <a:xfrm>
              <a:off x="6144245" y="1815299"/>
              <a:ext cx="5357131" cy="303583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9538332-D635-40FF-88F8-B0D00C2F7D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4744" t="5795" r="43224" b="3659"/>
            <a:stretch/>
          </p:blipFill>
          <p:spPr>
            <a:xfrm>
              <a:off x="3339141" y="1815299"/>
              <a:ext cx="2805104" cy="3035830"/>
            </a:xfrm>
            <a:prstGeom prst="rect">
              <a:avLst/>
            </a:prstGeom>
          </p:spPr>
        </p:pic>
      </p:grpSp>
      <p:sp>
        <p:nvSpPr>
          <p:cNvPr id="46" name="CustomShape 1">
            <a:extLst>
              <a:ext uri="{FF2B5EF4-FFF2-40B4-BE49-F238E27FC236}">
                <a16:creationId xmlns:a16="http://schemas.microsoft.com/office/drawing/2014/main" id="{1DB52CBD-E8AB-44A4-9457-52C9DAB7811E}"/>
              </a:ext>
            </a:extLst>
          </p:cNvPr>
          <p:cNvSpPr/>
          <p:nvPr/>
        </p:nvSpPr>
        <p:spPr>
          <a:xfrm>
            <a:off x="0" y="0"/>
            <a:ext cx="1597093" cy="68580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47" name="CustomShape 1">
            <a:extLst>
              <a:ext uri="{FF2B5EF4-FFF2-40B4-BE49-F238E27FC236}">
                <a16:creationId xmlns:a16="http://schemas.microsoft.com/office/drawing/2014/main" id="{92ED9E52-91AB-4828-97E5-2A14145F9B92}"/>
              </a:ext>
            </a:extLst>
          </p:cNvPr>
          <p:cNvSpPr/>
          <p:nvPr/>
        </p:nvSpPr>
        <p:spPr>
          <a:xfrm>
            <a:off x="10240462" y="-8378"/>
            <a:ext cx="1951538" cy="6866378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49" name="CustomShape 1">
            <a:extLst>
              <a:ext uri="{FF2B5EF4-FFF2-40B4-BE49-F238E27FC236}">
                <a16:creationId xmlns:a16="http://schemas.microsoft.com/office/drawing/2014/main" id="{A608808D-A86E-4E15-B9EC-A0D82CA15A5B}"/>
              </a:ext>
            </a:extLst>
          </p:cNvPr>
          <p:cNvSpPr/>
          <p:nvPr/>
        </p:nvSpPr>
        <p:spPr>
          <a:xfrm>
            <a:off x="1597093" y="-8378"/>
            <a:ext cx="8643369" cy="1705594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  <p:sp>
        <p:nvSpPr>
          <p:cNvPr id="50" name="CustomShape 1">
            <a:extLst>
              <a:ext uri="{FF2B5EF4-FFF2-40B4-BE49-F238E27FC236}">
                <a16:creationId xmlns:a16="http://schemas.microsoft.com/office/drawing/2014/main" id="{D274466C-9748-4071-8C03-E2C368C12E44}"/>
              </a:ext>
            </a:extLst>
          </p:cNvPr>
          <p:cNvSpPr/>
          <p:nvPr/>
        </p:nvSpPr>
        <p:spPr>
          <a:xfrm>
            <a:off x="1597093" y="4905152"/>
            <a:ext cx="8643369" cy="1952848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828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22611</TotalTime>
  <Words>2465</Words>
  <Application>Microsoft Office PowerPoint</Application>
  <PresentationFormat>와이드스크린</PresentationFormat>
  <Paragraphs>499</Paragraphs>
  <Slides>27</Slides>
  <Notes>22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8" baseType="lpstr">
      <vt:lpstr>맑은 고딕</vt:lpstr>
      <vt:lpstr>Calibri Light</vt:lpstr>
      <vt:lpstr>Wingdings</vt:lpstr>
      <vt:lpstr>Arial</vt:lpstr>
      <vt:lpstr>Calibri</vt:lpstr>
      <vt:lpstr>Times New Roman</vt:lpstr>
      <vt:lpstr>Symbol</vt:lpstr>
      <vt:lpstr>나눔스퀘어 Bold</vt:lpstr>
      <vt:lpstr>이롭게 바탕체 OTF Medium</vt:lpstr>
      <vt:lpstr>Cambria Math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Windows 사용자</dc:creator>
  <dc:description/>
  <cp:lastModifiedBy>Joon Yeob Kim</cp:lastModifiedBy>
  <cp:revision>403</cp:revision>
  <dcterms:created xsi:type="dcterms:W3CDTF">2020-02-17T07:31:50Z</dcterms:created>
  <dcterms:modified xsi:type="dcterms:W3CDTF">2020-05-12T03:05:46Z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4</vt:i4>
  </property>
  <property fmtid="{D5CDD505-2E9C-101B-9397-08002B2CF9AE}" pid="8" name="PresentationFormat">
    <vt:lpwstr>화면 슬라이드 쇼(4:3)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